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Default ContentType="image/gif" Extension="gif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25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12" Type="http://schemas.openxmlformats.org/officeDocument/2006/relationships/slide" Target="slides/slide7.xml"/><Relationship Id="rId31" Type="http://schemas.openxmlformats.org/officeDocument/2006/relationships/slide" Target="slides/slide26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34" Type="http://schemas.openxmlformats.org/officeDocument/2006/relationships/slide" Target="slides/slide29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29" Type="http://schemas.openxmlformats.org/officeDocument/2006/relationships/slide" Target="slides/slide2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" Type="http://schemas.openxmlformats.org/officeDocument/2006/relationships/presProps" Target="presProps.xml"/><Relationship Id="rId21" Type="http://schemas.openxmlformats.org/officeDocument/2006/relationships/slide" Target="slides/slide16.xml"/><Relationship Id="rId1" Type="http://schemas.openxmlformats.org/officeDocument/2006/relationships/theme" Target="theme/theme1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8.xml"/><Relationship Id="rId3" Type="http://schemas.openxmlformats.org/officeDocument/2006/relationships/tableStyles" Target="tableStyles.xml"/><Relationship Id="rId24" Type="http://schemas.openxmlformats.org/officeDocument/2006/relationships/slide" Target="slides/slide19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1200150"/>
            <a:ext cx="9144000" cy="2743199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0" name="Shape 10"/>
          <p:cNvGrpSpPr/>
          <p:nvPr/>
        </p:nvGrpSpPr>
        <p:grpSpPr>
          <a:xfrm>
            <a:off x="0" y="-1078"/>
            <a:ext cx="1827407" cy="5144627"/>
            <a:chOff x="0" y="-1438"/>
            <a:chExt cx="798029" cy="6859503"/>
          </a:xfrm>
        </p:grpSpPr>
        <p:sp>
          <p:nvSpPr>
            <p:cNvPr id="11" name="Shape 11"/>
            <p:cNvSpPr/>
            <p:nvPr/>
          </p:nvSpPr>
          <p:spPr>
            <a:xfrm>
              <a:off x="0" y="-1438"/>
              <a:ext cx="798029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0" y="0"/>
              <a:ext cx="399014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" name="Shape 13"/>
          <p:cNvGrpSpPr/>
          <p:nvPr/>
        </p:nvGrpSpPr>
        <p:grpSpPr>
          <a:xfrm flipH="1">
            <a:off x="7316591" y="0"/>
            <a:ext cx="1827407" cy="5144627"/>
            <a:chOff x="0" y="-1438"/>
            <a:chExt cx="798029" cy="6859503"/>
          </a:xfrm>
        </p:grpSpPr>
        <p:sp>
          <p:nvSpPr>
            <p:cNvPr id="14" name="Shape 14"/>
            <p:cNvSpPr/>
            <p:nvPr/>
          </p:nvSpPr>
          <p:spPr>
            <a:xfrm>
              <a:off x="0" y="-1438"/>
              <a:ext cx="798029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0"/>
              <a:ext cx="399014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1" name="Shape 21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22" name="Shape 22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" name="Shape 24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25" name="Shape 25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7" name="Shape 27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34" name="Shape 34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" name="Shape 36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37" name="Shape 37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Shape 39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46" name="Shape 46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47" name="Shape 47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" name="Shape 49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50" name="Shape 50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57" name="Shape 57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58" name="Shape 58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" name="Shape 60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61" name="Shape 61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Shape 63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1800">
                <a:solidFill>
                  <a:schemeClr val="lt2"/>
                </a:solidFill>
              </a:defRPr>
            </a:lvl1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68" name="Shape 68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69" name="Shape 69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" name="Shape 71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72" name="Shape 72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4" name="Shape 74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buFont typeface="Trebuchet MS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1.gif"/><Relationship Id="rId3" Type="http://schemas.openxmlformats.org/officeDocument/2006/relationships/image" Target="../media/image00.gif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Relationship Id="rId3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5.jp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9.jp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7.jpg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4.jpg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Relationship Id="rId3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6.jpg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7.jpg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8.jpg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4.jpg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0.jpg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1.jpg"/></Relationships>
</file>

<file path=ppt/slides/_rels/slide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3.jpg"/></Relationships>
</file>

<file path=ppt/slides/_rels/slide2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9.jp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2%D0%B5%D0%BB%D0%B8%D0%BA%D0%B0%D1%8F_%D0%9E%D1%82%D0%B5%D1%87%D0%B5%D1%81%D1%82%D0%B2%D0%B5%D0%BD%D0%BD%D0%B0%D1%8F_%D0%B2%D0%BE%D0%B9%D0%BD%D0%B0" TargetMode="External"/><Relationship Id="rId3" Type="http://schemas.openxmlformats.org/officeDocument/2006/relationships/hyperlink" Target="https://ru.wikipedia.org/wiki/%D0%9C%D0%BE%D1%81%D0%BA%D0%B2%D0%B0" TargetMode="External"/><Relationship Id="rId5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8.jp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jp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>
                <a:solidFill>
                  <a:srgbClr val="E69138"/>
                </a:solidFill>
              </a:rPr>
              <a:t>70 лет Победы</a:t>
            </a:r>
          </a:p>
          <a:p>
            <a:pPr>
              <a:spcBef>
                <a:spcPts val="0"/>
              </a:spcBef>
              <a:buNone/>
            </a:pPr>
            <a:r>
              <a:rPr lang="ru" sz="3600"/>
              <a:t>в выставке “Идет война народная”</a:t>
            </a:r>
          </a:p>
        </p:txBody>
      </p:sp>
      <p:sp>
        <p:nvSpPr>
          <p:cNvPr id="78" name="Shape 78"/>
          <p:cNvSpPr txBox="1"/>
          <p:nvPr>
            <p:ph idx="1" type="subTitle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Государственный Русский музей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4800" y="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-5400000">
            <a:off x="0" y="39243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2360" y="0"/>
            <a:ext cx="6459277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5592625" y="759250"/>
            <a:ext cx="3029999" cy="3154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Новиков Георгий Александрович “Эскиз маскировки кораблей”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42775"/>
            <a:ext cx="379760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3275" y="0"/>
            <a:ext cx="392159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035" y="0"/>
            <a:ext cx="368227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812700" y="3317750"/>
            <a:ext cx="3981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Коллективное письмо “Боевого карандаша”, 22.09.1941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62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/>
              <a:t>Листы “Боевого карандаша”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4412" y="1198775"/>
            <a:ext cx="238125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753" y="3124900"/>
            <a:ext cx="7680574" cy="1905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140" y="0"/>
            <a:ext cx="351246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0923" y="0"/>
            <a:ext cx="341675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485" y="0"/>
            <a:ext cx="371617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3796" y="0"/>
            <a:ext cx="372260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757950" y="238075"/>
            <a:ext cx="7628100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/>
              <a:t>Письма военных лет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75" y="1311151"/>
            <a:ext cx="6516024" cy="37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6693900" y="1678900"/>
            <a:ext cx="2450099" cy="3143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ru" sz="18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Слева: Письмо А.П. Остроумовой-Лебедевой - М.В.Фармаковскому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0"/>
              </a:spcBef>
              <a:buNone/>
            </a:pPr>
            <a:r>
              <a:rPr b="1" lang="ru" sz="18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Справа: Письмо И.Н.Соколова, внука К.С.Малевича - родителям 08.06.1941г.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457200" y="139002"/>
            <a:ext cx="8229600" cy="346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1400"/>
              <a:t>А.П. Остроумова-Лебедева “Глоссарий”, 1942г.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950" y="485800"/>
            <a:ext cx="714375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288725" y="371325"/>
            <a:ext cx="8355299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/>
              <a:t>Список сотрудников Русского музея на 01.04.1942г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2262" y="1228712"/>
            <a:ext cx="5953125" cy="39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6651250" y="1606825"/>
            <a:ext cx="2492700" cy="1825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2400"/>
              <a:t>Александр Александрович Дейнека “Оборона Севастополя”, 1942г.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6064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6480175" y="791025"/>
            <a:ext cx="2334899" cy="3454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3000"/>
              <a:t>Блокадный дневник художницы Е.О. Марттилы (11.1941-04.1942)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75" y="546600"/>
            <a:ext cx="6210300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/>
              <a:t>Работы Е.О.Марттилы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28" y="1293900"/>
            <a:ext cx="3676770" cy="327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100" y="1293900"/>
            <a:ext cx="4632425" cy="327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858" y="0"/>
            <a:ext cx="683228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5002250" y="2406975"/>
            <a:ext cx="3908100" cy="244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3000"/>
              <a:t>Кучумов Василий Никитич (1888-1959) “Внутренний вид в здании Советского искусства Государственного Русского музея”, 1943г.</a:t>
            </a:r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037" y="52912"/>
            <a:ext cx="4371975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6287700" y="205975"/>
            <a:ext cx="2399100" cy="3130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Карточка на хлеб на июль 1942 года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425" y="182237"/>
            <a:ext cx="5694774" cy="477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876875" y="2269825"/>
            <a:ext cx="3656999" cy="255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Пропуск в убежище Академии художеств Дормидонтова Николая Ивановича 08.09.1941г.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394" y="1"/>
            <a:ext cx="384960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3000"/>
              <a:t>Дормидонтов Н.И. Срочный заказ для фронта. 1942</a:t>
            </a:r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1288" y="1063374"/>
            <a:ext cx="5361411" cy="408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4296175" y="1371550"/>
            <a:ext cx="4568699" cy="30128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3000"/>
              <a:t>Приказ Комитета по делам искусств при СНК СССР №475 от 10.09.1941г. об организации филиала Русского музея в городе Молотове (ныне Пермь)</a:t>
            </a:r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" y="0"/>
            <a:ext cx="394155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0" y="342175"/>
            <a:ext cx="2748000" cy="3977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2800"/>
              <a:t>Пакулин Вячеслав Владимирович (1900-1951гг.)</a:t>
            </a:r>
          </a:p>
          <a:p>
            <a:pPr>
              <a:spcBef>
                <a:spcPts val="0"/>
              </a:spcBef>
              <a:buNone/>
            </a:pPr>
            <a:r>
              <a:rPr lang="ru" sz="2800"/>
              <a:t>“Невский в праздник 9 июля 1945г.”, 1945г.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0705" y="0"/>
            <a:ext cx="631328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1612100" y="172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ru" sz="4600">
                <a:solidFill>
                  <a:srgbClr val="E69138"/>
                </a:solidFill>
              </a:rPr>
              <a:t>Спасибо за внимание!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4800">
              <a:solidFill>
                <a:srgbClr val="E69138"/>
              </a:solidFill>
            </a:endParaRPr>
          </a:p>
          <a:p>
            <a:pPr rtl="0" algn="ctr">
              <a:spcBef>
                <a:spcPts val="0"/>
              </a:spcBef>
              <a:buNone/>
            </a:pPr>
            <a:r>
              <a:rPr lang="ru" sz="4800">
                <a:solidFill>
                  <a:srgbClr val="E69138"/>
                </a:solidFill>
              </a:rPr>
              <a:t>С днем Победы!</a:t>
            </a:r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0"/>
            <a:ext cx="29685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3924450" y="3047600"/>
            <a:ext cx="4052700" cy="994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ru" sz="2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выполнила студентка 3 курса 7 группы Арина Мочалова</a:t>
            </a:r>
          </a:p>
          <a:p>
            <a:pPr>
              <a:spcBef>
                <a:spcPts val="0"/>
              </a:spcBef>
              <a:buNone/>
            </a:pPr>
            <a:r>
              <a:rPr b="1" lang="ru" sz="2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в рамках семинара “Культурная жизнь мегаполиса и ее отражение в СМИ”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5496400" y="2462275"/>
            <a:ext cx="32439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/>
              <a:t>Кукрыниксы “Бегство немцев из Новгорода”,</a:t>
            </a:r>
          </a:p>
          <a:p>
            <a:pPr>
              <a:spcBef>
                <a:spcPts val="0"/>
              </a:spcBef>
              <a:buNone/>
            </a:pPr>
            <a:r>
              <a:rPr lang="ru"/>
              <a:t>1944-1946 гг.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5389450" y="3531600"/>
            <a:ext cx="3618299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Серов В.А., Серебряный И. А., Казанцев А. А. “Прорыв блокады 18 января 1943”, 1943 г.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75" y="545352"/>
            <a:ext cx="5156350" cy="348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5849250" y="3253600"/>
            <a:ext cx="3191099" cy="1665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/>
              <a:t>"Штурм Севастополя 9 мая 1944 года". Павел Петрович Соколов-Скаля,</a:t>
            </a:r>
          </a:p>
          <a:p>
            <a:pPr>
              <a:spcBef>
                <a:spcPts val="0"/>
              </a:spcBef>
              <a:buNone/>
            </a:pPr>
            <a:r>
              <a:rPr lang="ru"/>
              <a:t>1944 г.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67204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523300" y="2964850"/>
            <a:ext cx="4334700" cy="20288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2200"/>
              <a:t>Слева: первый военный фотоплакат художника В.Б.Корецкого, выпущенный издательством «Искусство» 30 июня 1941 года;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>
              <a:spcBef>
                <a:spcPts val="0"/>
              </a:spcBef>
              <a:buNone/>
            </a:pPr>
            <a:r>
              <a:rPr lang="ru" sz="2200"/>
              <a:t>Справа: военный плакат Кукрыниксов «Беспощадно разгромим и уничтожим врага!» появился на июньских улицах </a:t>
            </a:r>
            <a:r>
              <a:rPr lang="ru" sz="2200">
                <a:hlinkClick r:id="rId3"/>
              </a:rPr>
              <a:t>Моск­вы</a:t>
            </a:r>
            <a:r>
              <a:rPr lang="ru" sz="2200"/>
              <a:t> одним из первых — сразу же после </a:t>
            </a:r>
            <a:r>
              <a:rPr lang="ru" sz="2200">
                <a:hlinkClick r:id="rId4"/>
              </a:rPr>
              <a:t>нападения гитлеровской Германии на СССР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562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5250450" y="696550"/>
            <a:ext cx="3177000" cy="3643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Хорошкевич Леонид Николаевич “Пуск аэростата”, 1942 г.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0"/>
            <a:ext cx="471346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844775" y="1935475"/>
            <a:ext cx="3457800" cy="2367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Герасимов Сергей Васильевич (1885-1964) “Мать партизана”, 1943г.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1200" y="0"/>
            <a:ext cx="39327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