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45A2-19F8-4677-9953-4FE547F8D022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225968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3600" b="1" dirty="0" smtClean="0">
                <a:solidFill>
                  <a:schemeClr val="tx2"/>
                </a:solidFill>
              </a:rPr>
              <a:t>Санкт-Петербургский государственный университет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Факультет журналистики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Диссертационный совет Д 212.232.17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208912" cy="273630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</a:rPr>
              <a:t>ОТЧЕТ О РАБОТЕ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</a:rPr>
              <a:t>2012</a:t>
            </a:r>
          </a:p>
          <a:p>
            <a:endParaRPr lang="ru-RU" dirty="0"/>
          </a:p>
        </p:txBody>
      </p:sp>
      <p:pic>
        <p:nvPicPr>
          <p:cNvPr id="1028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7940"/>
            <a:ext cx="1048188" cy="995115"/>
          </a:xfrm>
          <a:prstGeom prst="rect">
            <a:avLst/>
          </a:prstGeom>
          <a:noFill/>
        </p:spPr>
      </p:pic>
      <p:pic>
        <p:nvPicPr>
          <p:cNvPr id="5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Всего заседаний диссертационного совета – 10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525780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 Докторских диссертаций – 5 </a:t>
            </a:r>
          </a:p>
          <a:p>
            <a:pPr algn="r"/>
            <a:r>
              <a:rPr lang="ru-RU" sz="3600" i="1" dirty="0" smtClean="0"/>
              <a:t>Из них политические науки – 1 филологические науки – 4</a:t>
            </a:r>
          </a:p>
          <a:p>
            <a:r>
              <a:rPr lang="ru-RU" sz="3600" dirty="0" smtClean="0"/>
              <a:t>Кандидатских диссертаций – 5</a:t>
            </a:r>
          </a:p>
          <a:p>
            <a:pPr algn="r"/>
            <a:r>
              <a:rPr lang="ru-RU" sz="3600" i="1" dirty="0" smtClean="0"/>
              <a:t>Из них политические науки – 2 филологические науки – 3 </a:t>
            </a:r>
          </a:p>
          <a:p>
            <a:r>
              <a:rPr lang="ru-RU" sz="3600" dirty="0" smtClean="0"/>
              <a:t>По результатам защиты вынесено отрицательное решение</a:t>
            </a:r>
          </a:p>
          <a:p>
            <a:pPr algn="r">
              <a:buNone/>
            </a:pPr>
            <a:r>
              <a:rPr lang="ru-RU" sz="3600" i="1" dirty="0" smtClean="0"/>
              <a:t>Докторская – 0  </a:t>
            </a:r>
          </a:p>
          <a:p>
            <a:pPr algn="r">
              <a:buNone/>
            </a:pPr>
            <a:r>
              <a:rPr lang="ru-RU" sz="3600" i="1" dirty="0" smtClean="0"/>
              <a:t>Кандидатская –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Научное руководство диссертациями, осуществленное членами совета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3600" dirty="0" smtClean="0"/>
              <a:t>Громова Л. П. – 1 докторская</a:t>
            </a:r>
          </a:p>
          <a:p>
            <a:pPr lvl="0"/>
            <a:r>
              <a:rPr lang="ru-RU" sz="3600" dirty="0" smtClean="0"/>
              <a:t>Гавра Д. П. – 1 кандидатская</a:t>
            </a:r>
          </a:p>
          <a:p>
            <a:pPr lvl="0"/>
            <a:r>
              <a:rPr lang="ru-RU" sz="3600" dirty="0" smtClean="0"/>
              <a:t>Жирков Г. В. – 1 докторская, 1 кандидатская</a:t>
            </a:r>
          </a:p>
          <a:p>
            <a:pPr lvl="0"/>
            <a:r>
              <a:rPr lang="ru-RU" sz="3600" dirty="0" smtClean="0"/>
              <a:t>Коньков В. И. – 1 докторская, 1 кандидатская</a:t>
            </a:r>
          </a:p>
          <a:p>
            <a:pPr lvl="0"/>
            <a:r>
              <a:rPr lang="ru-RU" sz="3600" dirty="0" err="1" smtClean="0"/>
              <a:t>Лабуш</a:t>
            </a:r>
            <a:r>
              <a:rPr lang="ru-RU" sz="3600" dirty="0" smtClean="0"/>
              <a:t> Н. С. – 1 кандидатская</a:t>
            </a:r>
          </a:p>
          <a:p>
            <a:pPr lvl="0"/>
            <a:r>
              <a:rPr lang="ru-RU" sz="3600" dirty="0" err="1" smtClean="0"/>
              <a:t>Мисонжников</a:t>
            </a:r>
            <a:r>
              <a:rPr lang="ru-RU" sz="3600" dirty="0" smtClean="0"/>
              <a:t> Б. Я. – 1 кандидатская</a:t>
            </a:r>
          </a:p>
          <a:p>
            <a:pPr lvl="0"/>
            <a:r>
              <a:rPr lang="ru-RU" sz="3600" dirty="0" smtClean="0"/>
              <a:t>Сидоров В. А. – 1 докторская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Оппонирование диссертаций членами совета в 2012 году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5257800"/>
          </a:xfrm>
        </p:spPr>
        <p:txBody>
          <a:bodyPr>
            <a:noAutofit/>
          </a:bodyPr>
          <a:lstStyle/>
          <a:p>
            <a:pPr lvl="0"/>
            <a:r>
              <a:rPr lang="ru-RU" sz="3600" dirty="0" err="1" smtClean="0"/>
              <a:t>Генералова</a:t>
            </a:r>
            <a:r>
              <a:rPr lang="ru-RU" sz="3600" dirty="0" smtClean="0"/>
              <a:t> Н. П. (1 кандидатская)</a:t>
            </a:r>
          </a:p>
          <a:p>
            <a:pPr lvl="0"/>
            <a:r>
              <a:rPr lang="ru-RU" sz="3600" dirty="0" smtClean="0"/>
              <a:t>Ким М. Н. (1 докторская)</a:t>
            </a:r>
          </a:p>
          <a:p>
            <a:pPr lvl="0"/>
            <a:r>
              <a:rPr lang="ru-RU" sz="3600" dirty="0" smtClean="0"/>
              <a:t>Коньков (1 докторская)</a:t>
            </a:r>
          </a:p>
          <a:p>
            <a:pPr lvl="0"/>
            <a:r>
              <a:rPr lang="ru-RU" sz="3600" dirty="0" err="1" smtClean="0"/>
              <a:t>Корконосенко</a:t>
            </a:r>
            <a:r>
              <a:rPr lang="ru-RU" sz="3600" dirty="0" smtClean="0"/>
              <a:t> С. Г. (1 кандидатская)</a:t>
            </a:r>
          </a:p>
          <a:p>
            <a:pPr lvl="0"/>
            <a:r>
              <a:rPr lang="ru-RU" sz="3600" dirty="0" smtClean="0"/>
              <a:t>Мельник Г. С. (1 кандидатская)</a:t>
            </a:r>
          </a:p>
          <a:p>
            <a:pPr lvl="0"/>
            <a:r>
              <a:rPr lang="ru-RU" sz="3600" dirty="0" err="1" smtClean="0"/>
              <a:t>Мисонжников</a:t>
            </a:r>
            <a:r>
              <a:rPr lang="ru-RU" sz="3600" dirty="0" smtClean="0"/>
              <a:t> Б. Я. (1 докторская)</a:t>
            </a:r>
          </a:p>
          <a:p>
            <a:pPr lvl="0"/>
            <a:r>
              <a:rPr lang="ru-RU" sz="3600" dirty="0" smtClean="0"/>
              <a:t>Щукина Д. А. (1 кандидатская, 1 докторская)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4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Кафедры, на которых выполнены представленные к защите в 2012 году диссертационные исследования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lvl="0"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истории журналистики – 2 докторские, 1 кандидатская</a:t>
            </a:r>
          </a:p>
          <a:p>
            <a:pPr lvl="0"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международной журналистики – 1 кандидатская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периодической печати – 1 кандидатская</a:t>
            </a:r>
          </a:p>
          <a:p>
            <a:pPr lvl="0"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речевой коммуникации – 1 докторская, 1 кандидатская</a:t>
            </a:r>
          </a:p>
          <a:p>
            <a:pPr lvl="0"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связей с общественностью в бизнесе – 1 кандидатская</a:t>
            </a:r>
          </a:p>
          <a:p>
            <a:pPr lvl="0">
              <a:lnSpc>
                <a:spcPts val="2900"/>
              </a:lnSpc>
              <a:spcBef>
                <a:spcPts val="0"/>
              </a:spcBef>
            </a:pPr>
            <a:r>
              <a:rPr lang="ru-RU" sz="2800" dirty="0" smtClean="0"/>
              <a:t>Кафедра теории журналистики и массовых коммуникаций – 1 докторская</a:t>
            </a:r>
          </a:p>
          <a:p>
            <a:pPr algn="r">
              <a:lnSpc>
                <a:spcPts val="2900"/>
              </a:lnSpc>
              <a:spcBef>
                <a:spcPts val="0"/>
              </a:spcBef>
            </a:pPr>
            <a:r>
              <a:rPr lang="ru-RU" sz="2800" i="1" dirty="0" smtClean="0"/>
              <a:t>Выполнена на кафедре рекламы и связей </a:t>
            </a:r>
          </a:p>
          <a:p>
            <a:pPr algn="r">
              <a:lnSpc>
                <a:spcPts val="2900"/>
              </a:lnSpc>
              <a:spcBef>
                <a:spcPts val="0"/>
              </a:spcBef>
              <a:buNone/>
            </a:pPr>
            <a:r>
              <a:rPr lang="ru-RU" sz="2800" i="1" dirty="0" smtClean="0"/>
              <a:t>с общественностью факультета журналистики МГУ имени М.В. Ломоносова – 1 докторская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Работа в счетной комиссии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644008" cy="4525963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Мисонжников</a:t>
            </a:r>
            <a:r>
              <a:rPr lang="ru-RU" sz="3200" dirty="0" smtClean="0"/>
              <a:t> Б. Я. – 4</a:t>
            </a:r>
          </a:p>
          <a:p>
            <a:pPr lvl="0"/>
            <a:r>
              <a:rPr lang="ru-RU" sz="3200" dirty="0" err="1" smtClean="0"/>
              <a:t>Лабуш</a:t>
            </a:r>
            <a:r>
              <a:rPr lang="ru-RU" sz="3200" dirty="0" smtClean="0"/>
              <a:t> Н. С. – 4</a:t>
            </a:r>
          </a:p>
          <a:p>
            <a:r>
              <a:rPr lang="ru-RU" sz="3200" dirty="0" smtClean="0"/>
              <a:t>Ким М. Н. – 3 </a:t>
            </a:r>
          </a:p>
          <a:p>
            <a:r>
              <a:rPr lang="ru-RU" sz="3200" dirty="0" err="1" smtClean="0"/>
              <a:t>Генералова</a:t>
            </a:r>
            <a:r>
              <a:rPr lang="ru-RU" sz="3200" dirty="0" smtClean="0"/>
              <a:t> Н. П. – 3</a:t>
            </a:r>
          </a:p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4427984" cy="4525963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Мельник Г. С. – 2</a:t>
            </a:r>
          </a:p>
          <a:p>
            <a:pPr lvl="0"/>
            <a:r>
              <a:rPr lang="ru-RU" sz="3200" dirty="0" smtClean="0"/>
              <a:t>Сидоров В. А. – 2 </a:t>
            </a:r>
          </a:p>
          <a:p>
            <a:pPr lvl="0"/>
            <a:r>
              <a:rPr lang="ru-RU" sz="3200" dirty="0" smtClean="0"/>
              <a:t>Яковлев И. П. – 2</a:t>
            </a:r>
          </a:p>
          <a:p>
            <a:pPr lvl="0"/>
            <a:r>
              <a:rPr lang="ru-RU" sz="3200" dirty="0" err="1" smtClean="0"/>
              <a:t>Корконосенко</a:t>
            </a:r>
            <a:r>
              <a:rPr lang="ru-RU" sz="3200" dirty="0" smtClean="0"/>
              <a:t> С. Г. – 2 </a:t>
            </a:r>
          </a:p>
          <a:p>
            <a:pPr lvl="0"/>
            <a:r>
              <a:rPr lang="ru-RU" sz="3200" dirty="0" err="1" smtClean="0"/>
              <a:t>Пую</a:t>
            </a:r>
            <a:r>
              <a:rPr lang="ru-RU" sz="3200" dirty="0" smtClean="0"/>
              <a:t> А. С. – 2</a:t>
            </a:r>
          </a:p>
          <a:p>
            <a:r>
              <a:rPr lang="ru-RU" sz="3200" dirty="0" err="1" smtClean="0"/>
              <a:t>Ачкасова</a:t>
            </a:r>
            <a:r>
              <a:rPr lang="ru-RU" sz="3200" dirty="0" smtClean="0"/>
              <a:t> В. А. – 2</a:t>
            </a:r>
          </a:p>
          <a:p>
            <a:r>
              <a:rPr lang="ru-RU" sz="3200" dirty="0" smtClean="0"/>
              <a:t>Снетков В. Н. – 1</a:t>
            </a:r>
          </a:p>
          <a:p>
            <a:pPr lvl="0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Выступали в роли экспертов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при представлении работы в совете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5589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Гавра Д. П. – 1 докторская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Жирков Г. В. – 2 докторские</a:t>
            </a:r>
          </a:p>
          <a:p>
            <a:pPr lvl="0">
              <a:spcBef>
                <a:spcPts val="0"/>
              </a:spcBef>
            </a:pPr>
            <a:r>
              <a:rPr lang="ru-RU" sz="2400" dirty="0" err="1" smtClean="0"/>
              <a:t>Генералова</a:t>
            </a:r>
            <a:r>
              <a:rPr lang="ru-RU" sz="2400" dirty="0" smtClean="0"/>
              <a:t> Н. П. – 1 кандидатская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Ким М. Н. – 1 кандидатская, 2 докторские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Коньков В. И. – 1 докторская</a:t>
            </a:r>
          </a:p>
          <a:p>
            <a:pPr lvl="0">
              <a:spcBef>
                <a:spcPts val="0"/>
              </a:spcBef>
            </a:pPr>
            <a:r>
              <a:rPr lang="ru-RU" sz="2400" dirty="0" err="1" smtClean="0"/>
              <a:t>Корконосенко</a:t>
            </a:r>
            <a:r>
              <a:rPr lang="ru-RU" sz="2400" dirty="0" smtClean="0"/>
              <a:t> С. Г. – 2 кандидатские</a:t>
            </a:r>
          </a:p>
          <a:p>
            <a:pPr>
              <a:spcBef>
                <a:spcPts val="0"/>
              </a:spcBef>
            </a:pPr>
            <a:r>
              <a:rPr lang="ru-RU" sz="2400" dirty="0" err="1" smtClean="0"/>
              <a:t>Мисонжников</a:t>
            </a:r>
            <a:r>
              <a:rPr lang="ru-RU" sz="2400" dirty="0" smtClean="0"/>
              <a:t> Б. Я. – 1 кандидатская, 2 докторские</a:t>
            </a:r>
          </a:p>
          <a:p>
            <a:pPr lvl="0">
              <a:spcBef>
                <a:spcPts val="0"/>
              </a:spcBef>
            </a:pPr>
            <a:r>
              <a:rPr lang="ru-RU" sz="2400" dirty="0" err="1" smtClean="0"/>
              <a:t>Лабуш</a:t>
            </a:r>
            <a:r>
              <a:rPr lang="ru-RU" sz="2400" dirty="0" smtClean="0"/>
              <a:t> Н. С. – 1 кандидатская, 1 докторская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Мельник Г. С. - 1 кандидатская, 1 докторская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Рогова К. А. – 1 кандидатская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Сидоров В. А. - 1 кандидатская, 2 докторские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Снетков В. Н. - 1 кандидатская, 1 докторская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Щукина Д. А. – 1 докторская </a:t>
            </a:r>
          </a:p>
          <a:p>
            <a:pPr lvl="0">
              <a:spcBef>
                <a:spcPts val="0"/>
              </a:spcBef>
            </a:pPr>
            <a:r>
              <a:rPr lang="ru-RU" sz="2400" dirty="0" smtClean="0"/>
              <a:t>Яковлев И. П. – 1 докторская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Присутствовали на заседаниях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Громова Л. П. -10</a:t>
            </a:r>
          </a:p>
          <a:p>
            <a:r>
              <a:rPr lang="ru-RU" dirty="0" smtClean="0"/>
              <a:t>Гавра Д. П. – 8</a:t>
            </a:r>
          </a:p>
          <a:p>
            <a:r>
              <a:rPr lang="ru-RU" dirty="0" smtClean="0"/>
              <a:t>Жирков Г. В. – 8</a:t>
            </a:r>
          </a:p>
          <a:p>
            <a:r>
              <a:rPr lang="ru-RU" dirty="0" err="1" smtClean="0"/>
              <a:t>Фещенко</a:t>
            </a:r>
            <a:r>
              <a:rPr lang="ru-RU" dirty="0" smtClean="0"/>
              <a:t> Л. Г. – 10</a:t>
            </a:r>
          </a:p>
          <a:p>
            <a:r>
              <a:rPr lang="ru-RU" dirty="0" err="1" smtClean="0"/>
              <a:t>Ачкасова</a:t>
            </a:r>
            <a:r>
              <a:rPr lang="ru-RU" dirty="0" smtClean="0"/>
              <a:t> В. А. – 8</a:t>
            </a:r>
          </a:p>
          <a:p>
            <a:r>
              <a:rPr lang="ru-RU" dirty="0" err="1" smtClean="0"/>
              <a:t>Генералова</a:t>
            </a:r>
            <a:r>
              <a:rPr lang="ru-RU" dirty="0" smtClean="0"/>
              <a:t> Н. П. – 8</a:t>
            </a:r>
          </a:p>
          <a:p>
            <a:r>
              <a:rPr lang="ru-RU" dirty="0" smtClean="0"/>
              <a:t>Ким М. Н. – 10</a:t>
            </a:r>
          </a:p>
          <a:p>
            <a:r>
              <a:rPr lang="ru-RU" dirty="0" smtClean="0"/>
              <a:t>Коньков В. И. – 10 </a:t>
            </a:r>
          </a:p>
          <a:p>
            <a:r>
              <a:rPr lang="ru-RU" dirty="0" err="1" smtClean="0"/>
              <a:t>Корконосенко</a:t>
            </a:r>
            <a:r>
              <a:rPr lang="ru-RU" dirty="0" smtClean="0"/>
              <a:t> С. Г. – 9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Лабуш</a:t>
            </a:r>
            <a:r>
              <a:rPr lang="ru-RU" dirty="0" smtClean="0"/>
              <a:t> Н. С. – 10</a:t>
            </a:r>
          </a:p>
          <a:p>
            <a:r>
              <a:rPr lang="ru-RU" dirty="0" smtClean="0"/>
              <a:t>Мельник Г. С. – 10</a:t>
            </a:r>
          </a:p>
          <a:p>
            <a:r>
              <a:rPr lang="ru-RU" dirty="0" err="1" smtClean="0"/>
              <a:t>Мисонжников</a:t>
            </a:r>
            <a:r>
              <a:rPr lang="ru-RU" dirty="0" smtClean="0"/>
              <a:t> Б. Я. – 10</a:t>
            </a:r>
          </a:p>
          <a:p>
            <a:r>
              <a:rPr lang="ru-RU" dirty="0" err="1" smtClean="0"/>
              <a:t>Пую</a:t>
            </a:r>
            <a:r>
              <a:rPr lang="ru-RU" dirty="0" smtClean="0"/>
              <a:t> А. С. – 10</a:t>
            </a:r>
          </a:p>
          <a:p>
            <a:r>
              <a:rPr lang="ru-RU" dirty="0" smtClean="0"/>
              <a:t>Рогова К. А. – 4</a:t>
            </a:r>
          </a:p>
          <a:p>
            <a:r>
              <a:rPr lang="ru-RU" dirty="0" smtClean="0"/>
              <a:t>Сидоров В. А. – 10</a:t>
            </a:r>
          </a:p>
          <a:p>
            <a:r>
              <a:rPr lang="ru-RU" dirty="0" smtClean="0"/>
              <a:t>Снетков В. Н. – 7</a:t>
            </a:r>
          </a:p>
          <a:p>
            <a:r>
              <a:rPr lang="ru-RU" dirty="0" smtClean="0"/>
              <a:t>Фролова О. Б. – 8</a:t>
            </a:r>
          </a:p>
          <a:p>
            <a:r>
              <a:rPr lang="ru-RU" dirty="0" smtClean="0"/>
              <a:t>Щукина Д. А. – 8</a:t>
            </a:r>
          </a:p>
          <a:p>
            <a:r>
              <a:rPr lang="ru-RU" dirty="0" smtClean="0"/>
              <a:t>Яковлев И. П. – 10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3096344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3600" b="1" dirty="0" smtClean="0">
                <a:solidFill>
                  <a:schemeClr val="tx2"/>
                </a:solidFill>
              </a:rPr>
              <a:t>Санкт-Петербургский государственный университет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Факультет журналистики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Диссертационный совет Д 212.232.17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2012 год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7940"/>
            <a:ext cx="1048188" cy="995115"/>
          </a:xfrm>
          <a:prstGeom prst="rect">
            <a:avLst/>
          </a:prstGeom>
          <a:noFill/>
        </p:spPr>
      </p:pic>
      <p:pic>
        <p:nvPicPr>
          <p:cNvPr id="5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048188" cy="9951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4941168"/>
            <a:ext cx="52565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С Новым годом!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588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Санкт-Петербургский государственный университет Факультет журналистики Диссертационный совет Д 212.232.17</vt:lpstr>
      <vt:lpstr>Всего заседаний диссертационного совета – 10</vt:lpstr>
      <vt:lpstr>Научное руководство диссертациями, осуществленное членами совета</vt:lpstr>
      <vt:lpstr>Оппонирование диссертаций членами совета в 2012 году</vt:lpstr>
      <vt:lpstr>Кафедры, на которых выполнены представленные к защите в 2012 году диссертационные исследования</vt:lpstr>
      <vt:lpstr>Работа в счетной комиссии</vt:lpstr>
      <vt:lpstr>Выступали в роли экспертов  при представлении работы в совете</vt:lpstr>
      <vt:lpstr>Присутствовали на заседаниях</vt:lpstr>
      <vt:lpstr>Санкт-Петербургский государственный университет Факультет журналистики Диссертационный совет Д 212.232.17 2012 год</vt:lpstr>
    </vt:vector>
  </TitlesOfParts>
  <Company>Факультет журналистики СПбГУ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государственный университет Факультет журналистики Диссертационный совет Д 212.232.17</dc:title>
  <dc:creator>l.feshchenko</dc:creator>
  <cp:lastModifiedBy>l.feshchenko</cp:lastModifiedBy>
  <cp:revision>24</cp:revision>
  <dcterms:created xsi:type="dcterms:W3CDTF">2010-10-20T10:47:42Z</dcterms:created>
  <dcterms:modified xsi:type="dcterms:W3CDTF">2012-12-28T13:30:23Z</dcterms:modified>
</cp:coreProperties>
</file>