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7" r:id="rId8"/>
    <p:sldId id="268" r:id="rId9"/>
    <p:sldId id="266" r:id="rId10"/>
    <p:sldId id="269" r:id="rId11"/>
    <p:sldId id="270" r:id="rId12"/>
    <p:sldId id="262" r:id="rId13"/>
    <p:sldId id="271" r:id="rId14"/>
    <p:sldId id="272" r:id="rId15"/>
    <p:sldId id="273" r:id="rId16"/>
    <p:sldId id="274" r:id="rId17"/>
    <p:sldId id="26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85" autoAdjust="0"/>
    <p:restoredTop sz="94660"/>
  </p:normalViewPr>
  <p:slideViewPr>
    <p:cSldViewPr>
      <p:cViewPr varScale="1">
        <p:scale>
          <a:sx n="74" d="100"/>
          <a:sy n="74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5A0-7800-45D4-879C-304954C13E4F}" type="datetimeFigureOut">
              <a:rPr lang="ru-RU" smtClean="0"/>
              <a:pPr/>
              <a:t>06.05.2011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F65-4EF6-49FE-B25C-E9E95A0540E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5A0-7800-45D4-879C-304954C13E4F}" type="datetimeFigureOut">
              <a:rPr lang="ru-RU" smtClean="0"/>
              <a:pPr/>
              <a:t>06.05.2011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F65-4EF6-49FE-B25C-E9E95A0540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5A0-7800-45D4-879C-304954C13E4F}" type="datetimeFigureOut">
              <a:rPr lang="ru-RU" smtClean="0"/>
              <a:pPr/>
              <a:t>06.05.2011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F65-4EF6-49FE-B25C-E9E95A0540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5A0-7800-45D4-879C-304954C13E4F}" type="datetimeFigureOut">
              <a:rPr lang="ru-RU" smtClean="0"/>
              <a:pPr/>
              <a:t>06.05.2011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F65-4EF6-49FE-B25C-E9E95A0540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5A0-7800-45D4-879C-304954C13E4F}" type="datetimeFigureOut">
              <a:rPr lang="ru-RU" smtClean="0"/>
              <a:pPr/>
              <a:t>06.05.2011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F65-4EF6-49FE-B25C-E9E95A0540E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5A0-7800-45D4-879C-304954C13E4F}" type="datetimeFigureOut">
              <a:rPr lang="ru-RU" smtClean="0"/>
              <a:pPr/>
              <a:t>06.05.2011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F65-4EF6-49FE-B25C-E9E95A0540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5A0-7800-45D4-879C-304954C13E4F}" type="datetimeFigureOut">
              <a:rPr lang="ru-RU" smtClean="0"/>
              <a:pPr/>
              <a:t>06.05.2011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F65-4EF6-49FE-B25C-E9E95A0540E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5A0-7800-45D4-879C-304954C13E4F}" type="datetimeFigureOut">
              <a:rPr lang="ru-RU" smtClean="0"/>
              <a:pPr/>
              <a:t>06.05.2011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F65-4EF6-49FE-B25C-E9E95A0540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5A0-7800-45D4-879C-304954C13E4F}" type="datetimeFigureOut">
              <a:rPr lang="ru-RU" smtClean="0"/>
              <a:pPr/>
              <a:t>06.05.2011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F65-4EF6-49FE-B25C-E9E95A0540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5A0-7800-45D4-879C-304954C13E4F}" type="datetimeFigureOut">
              <a:rPr lang="ru-RU" smtClean="0"/>
              <a:pPr/>
              <a:t>06.05.2011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F65-4EF6-49FE-B25C-E9E95A0540E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5A0-7800-45D4-879C-304954C13E4F}" type="datetimeFigureOut">
              <a:rPr lang="ru-RU" smtClean="0"/>
              <a:pPr/>
              <a:t>06.05.2011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F65-4EF6-49FE-B25C-E9E95A0540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40C5A0-7800-45D4-879C-304954C13E4F}" type="datetimeFigureOut">
              <a:rPr lang="ru-RU" smtClean="0"/>
              <a:pPr/>
              <a:t>06.05.2011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ABC0F65-4EF6-49FE-B25C-E9E95A0540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848600" cy="19272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Разработка слогана</a:t>
            </a:r>
            <a:r>
              <a:rPr lang="ru-RU" sz="3600" b="1" dirty="0"/>
              <a:t> </a:t>
            </a:r>
            <a:r>
              <a:rPr lang="ru-RU" sz="3600" dirty="0"/>
              <a:t>вывода на рынок  малоэтажной застройки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3600" dirty="0" smtClean="0"/>
              <a:t>«</a:t>
            </a:r>
            <a:r>
              <a:rPr lang="ru-RU" sz="3600" dirty="0"/>
              <a:t>Новая Ижора» холдинга «Балтрос»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5736" y="3717032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Кудряшова Ирина</a:t>
            </a:r>
          </a:p>
          <a:p>
            <a:pPr algn="r"/>
            <a:r>
              <a:rPr lang="ru-RU" dirty="0" smtClean="0"/>
              <a:t>3 курс</a:t>
            </a:r>
          </a:p>
          <a:p>
            <a:pPr algn="r"/>
            <a:r>
              <a:rPr lang="ru-RU" dirty="0" smtClean="0"/>
              <a:t>12 группа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1800" y="3438128"/>
            <a:ext cx="3201144" cy="1600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6240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Петербургский адрес – европейский уровень!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Основным преимуществом жилого комплекса, безусловно, является низкая стоимость</a:t>
            </a:r>
            <a:r>
              <a:rPr lang="ru-RU" dirty="0" smtClean="0"/>
              <a:t>, возможность приобретения личного дома с участком по цене двухкомнатной квартиры в спальных районах. Однако </a:t>
            </a:r>
            <a:r>
              <a:rPr lang="ru-RU" dirty="0"/>
              <a:t>нецелесообразно ссылаться на </a:t>
            </a:r>
            <a:r>
              <a:rPr lang="ru-RU" dirty="0" smtClean="0"/>
              <a:t>этот факт </a:t>
            </a:r>
            <a:r>
              <a:rPr lang="ru-RU" dirty="0"/>
              <a:t>в слогане, т.к. это лишает </a:t>
            </a:r>
            <a:r>
              <a:rPr lang="ru-RU" dirty="0" smtClean="0"/>
              <a:t>ЦА представления </a:t>
            </a:r>
            <a:r>
              <a:rPr lang="ru-RU" dirty="0"/>
              <a:t>о престиже и статусности </a:t>
            </a:r>
            <a:r>
              <a:rPr lang="ru-RU" dirty="0" smtClean="0"/>
              <a:t>данного </a:t>
            </a:r>
            <a:r>
              <a:rPr lang="ru-RU" dirty="0"/>
              <a:t>вида </a:t>
            </a:r>
            <a:r>
              <a:rPr lang="ru-RU" dirty="0" smtClean="0"/>
              <a:t>жилья. Традиционно для рекламы недвижимости давать информацию о цене как часть основного рекламного текста, или в виде врезки, привлекающей внимание аудитории, в правой части модуля. 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8242" y="404664"/>
            <a:ext cx="144016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5968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Петербургский адрес – европейский уровень!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876800"/>
          </a:xfrm>
        </p:spPr>
        <p:txBody>
          <a:bodyPr/>
          <a:lstStyle/>
          <a:p>
            <a:r>
              <a:rPr lang="ru-RU" dirty="0"/>
              <a:t>Краткость формулировки слогана делает возможным  его размещение на любых </a:t>
            </a:r>
            <a:r>
              <a:rPr lang="ru-RU" dirty="0" smtClean="0"/>
              <a:t>носителях, в том числе и на сувенирной продукции.</a:t>
            </a:r>
          </a:p>
          <a:p>
            <a:r>
              <a:rPr lang="ru-RU" dirty="0" smtClean="0"/>
              <a:t> Восклицательный знак помимо своей смысловой нагрузки придает слогану зрительно законченный вид. </a:t>
            </a:r>
          </a:p>
          <a:p>
            <a:r>
              <a:rPr lang="ru-RU" dirty="0" smtClean="0"/>
              <a:t>Номинативные предложения в составе сложного акцентируют внимание на конкретных преимуществах рекламируемого продукта. 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8242" y="404664"/>
            <a:ext cx="144016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9752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слогана №2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48768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Балтрос. Семья скажет вам «Спасибо»</a:t>
            </a:r>
            <a:endParaRPr lang="ru-RU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8242" y="404664"/>
            <a:ext cx="144016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882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Балтрос. Семья скажет вам «Спасибо»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Слоган ориентирован на подавляющее большинство ЦА – сегмент «Крепкая семья»</a:t>
            </a:r>
          </a:p>
          <a:p>
            <a:r>
              <a:rPr lang="ru-RU" dirty="0"/>
              <a:t>Потенциальный покупатель – человек, зарабатывающий деньги, чтобы обеспечить свою семью. Следовательно, для этих людей чрезвычайно важена забота о </a:t>
            </a:r>
            <a:r>
              <a:rPr lang="ru-RU" dirty="0" smtClean="0"/>
              <a:t>близких, их </a:t>
            </a:r>
            <a:r>
              <a:rPr lang="ru-RU" dirty="0"/>
              <a:t>душевный и физический комфорт. Обещанная в слогане благодарность от лица домочадцев – </a:t>
            </a:r>
            <a:r>
              <a:rPr lang="ru-RU" dirty="0" smtClean="0"/>
              <a:t>лучший показатель качества </a:t>
            </a:r>
            <a:r>
              <a:rPr lang="ru-RU" dirty="0"/>
              <a:t>рекламируемого продукта. </a:t>
            </a:r>
            <a:endParaRPr lang="ru-RU" dirty="0" smtClean="0"/>
          </a:p>
          <a:p>
            <a:r>
              <a:rPr lang="ru-RU" dirty="0"/>
              <a:t>По данным исследований, значительную часть обоих целевых групп составляют женщины. Аппеляция к эмоциям в данном случае играет важную роль. 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8242" y="404664"/>
            <a:ext cx="144016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348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Балтрос. Семья скажет вам «Спасибо»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Стабильность в семье является основой системы ценностей целеустремленных прагматиков и обеспеченных обывателей. Задача рекламной компании – </a:t>
            </a:r>
            <a:r>
              <a:rPr lang="ru-RU" dirty="0" smtClean="0"/>
              <a:t>сформировать </a:t>
            </a:r>
            <a:r>
              <a:rPr lang="ru-RU" dirty="0" smtClean="0"/>
              <a:t>у </a:t>
            </a:r>
            <a:r>
              <a:rPr lang="ru-RU" dirty="0" smtClean="0"/>
              <a:t>ЦА </a:t>
            </a:r>
            <a:r>
              <a:rPr lang="ru-RU" dirty="0" smtClean="0"/>
              <a:t>представление, что с приобретением загородного жилья в новом районе состояние их семейной жизни будет максимально приближено к комфорту не только физическому, но и психологическому. Данный слоган помогает создать такую иллюзию, обещая покупателю благодарность от членов семьи, а как следствие и благоприятный климат во взаимоотношениях. </a:t>
            </a:r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8242" y="404664"/>
            <a:ext cx="144016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078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Балтрос. Семья скажет вам «Спасибо»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724" y="2021984"/>
            <a:ext cx="8229600" cy="4876800"/>
          </a:xfrm>
        </p:spPr>
        <p:txBody>
          <a:bodyPr/>
          <a:lstStyle/>
          <a:p>
            <a:r>
              <a:rPr lang="ru-RU" dirty="0"/>
              <a:t>Упоминание в слогане фирмы-заказчика способствует усилению запоминаемости </a:t>
            </a:r>
            <a:r>
              <a:rPr lang="ru-RU" dirty="0" smtClean="0"/>
              <a:t>бренда. Название самого района «Новая Ижора» станет основой рекламного текста, поэтому дублировать его в слогане не обязательно. </a:t>
            </a:r>
            <a:endParaRPr lang="ru-RU" dirty="0"/>
          </a:p>
          <a:p>
            <a:r>
              <a:rPr lang="ru-RU" dirty="0"/>
              <a:t>Парцеллированная конструкция </a:t>
            </a:r>
            <a:r>
              <a:rPr lang="ru-RU" dirty="0" smtClean="0"/>
              <a:t>дополнительно сосредотачивает </a:t>
            </a:r>
            <a:r>
              <a:rPr lang="ru-RU" dirty="0"/>
              <a:t>внимание </a:t>
            </a:r>
            <a:r>
              <a:rPr lang="ru-RU" dirty="0" smtClean="0"/>
              <a:t>реципиента на субъекте коммуникации.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8242" y="404664"/>
            <a:ext cx="144016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625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Балтрос. Семья скажет вам «Спасибо»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Местоимение «вам» можно воспринимать в качестве уважительного обращения на «вы», а так же как обобщенное обращение ко всем представителям ЦА. Деловые люди ценят обращение на равных</a:t>
            </a:r>
            <a:r>
              <a:rPr lang="ru-RU" dirty="0" smtClean="0"/>
              <a:t>, коммуникация в данном случае должна строиться по схеме «взрослый со взрослым», </a:t>
            </a:r>
            <a:r>
              <a:rPr lang="ru-RU" dirty="0"/>
              <a:t>создается иллюзия общения </a:t>
            </a:r>
            <a:r>
              <a:rPr lang="ru-RU" dirty="0" smtClean="0"/>
              <a:t>партнеров. </a:t>
            </a:r>
            <a:r>
              <a:rPr lang="ru-RU" dirty="0"/>
              <a:t>О</a:t>
            </a:r>
            <a:r>
              <a:rPr lang="ru-RU" dirty="0" smtClean="0"/>
              <a:t>бобщенная </a:t>
            </a:r>
            <a:r>
              <a:rPr lang="ru-RU" dirty="0"/>
              <a:t>аппеляция ко всей целевой группе дает понять, что приобрести жилье в компании может позволить себе каждый ее представитель. 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8242" y="404664"/>
            <a:ext cx="144016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880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29600" cy="9906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pPr algn="r"/>
            <a:r>
              <a:rPr lang="ru-RU" dirty="0" smtClean="0"/>
              <a:t>Работу выполнила</a:t>
            </a:r>
          </a:p>
          <a:p>
            <a:pPr algn="r"/>
            <a:r>
              <a:rPr lang="ru-RU" dirty="0" smtClean="0"/>
              <a:t>Кудряшова Ирина, 12 гр., 3 курс</a:t>
            </a:r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8242" y="404664"/>
            <a:ext cx="144016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0981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Клиентский бриф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8768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ru-RU" dirty="0" smtClean="0"/>
              <a:t>Товарная категория - недвижимость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Субъект – ГК «Балтрос»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Объект – малоэтажный жилой район «Новая Ижора»</a:t>
            </a:r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8242" y="404664"/>
            <a:ext cx="144016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3150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876800"/>
          </a:xfrm>
        </p:spPr>
        <p:txBody>
          <a:bodyPr/>
          <a:lstStyle/>
          <a:p>
            <a:r>
              <a:rPr lang="ru-RU" dirty="0" smtClean="0"/>
              <a:t>Цель кампании – вывод на рынок недвижимости Санкт-Петербурга малоэтажной застройки «Новая Ижора»</a:t>
            </a:r>
          </a:p>
          <a:p>
            <a:endParaRPr lang="ru-RU" dirty="0"/>
          </a:p>
          <a:p>
            <a:r>
              <a:rPr lang="ru-RU" dirty="0" smtClean="0"/>
              <a:t>Задача - информировать целевую аудиторию о появлении на рынке нового предложения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8242" y="404664"/>
            <a:ext cx="144016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116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216661" cy="9906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Целевая аудитория. Социально-демографический и психографический портреты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сегмент «Крепкая семья</a:t>
            </a:r>
            <a:r>
              <a:rPr lang="ru-RU" sz="2000" dirty="0" smtClean="0"/>
              <a:t>» -  </a:t>
            </a:r>
            <a:r>
              <a:rPr lang="ru-RU" sz="2000" dirty="0"/>
              <a:t>семьи,  которые относятся к среднему классу и  улучшают жилищные </a:t>
            </a:r>
            <a:r>
              <a:rPr lang="ru-RU" sz="2000" dirty="0" smtClean="0"/>
              <a:t>условия</a:t>
            </a:r>
          </a:p>
          <a:p>
            <a:r>
              <a:rPr lang="ru-RU" sz="2000" dirty="0" smtClean="0"/>
              <a:t> покупают квартиру для своей семьи (ввиду нерешенности собственного квартирного вопроса)</a:t>
            </a:r>
            <a:endParaRPr lang="ru-RU" sz="2000" dirty="0"/>
          </a:p>
          <a:p>
            <a:pPr marL="0" indent="0">
              <a:buNone/>
            </a:pPr>
            <a:r>
              <a:rPr lang="ru-RU" sz="2000" b="1" dirty="0" smtClean="0"/>
              <a:t>     </a:t>
            </a:r>
            <a:r>
              <a:rPr lang="ru-RU" sz="2000" dirty="0" smtClean="0"/>
              <a:t>по </a:t>
            </a:r>
            <a:r>
              <a:rPr lang="ru-RU" sz="2000" dirty="0"/>
              <a:t>социальному статусу:</a:t>
            </a:r>
          </a:p>
          <a:p>
            <a:pPr lvl="0"/>
            <a:r>
              <a:rPr lang="ru-RU" sz="2000" dirty="0"/>
              <a:t>Менеджеры </a:t>
            </a:r>
          </a:p>
          <a:p>
            <a:pPr lvl="0"/>
            <a:r>
              <a:rPr lang="ru-RU" sz="2000" dirty="0"/>
              <a:t>Высококвалифицированные  уникальные </a:t>
            </a:r>
            <a:r>
              <a:rPr lang="ru-RU" sz="2000" dirty="0" smtClean="0"/>
              <a:t>специалисты</a:t>
            </a:r>
            <a:endParaRPr lang="ru-RU" sz="2000" dirty="0"/>
          </a:p>
          <a:p>
            <a:pPr lvl="0"/>
            <a:r>
              <a:rPr lang="ru-RU" sz="2000" dirty="0"/>
              <a:t>Представители элиты рабочих </a:t>
            </a:r>
            <a:r>
              <a:rPr lang="ru-RU" sz="2000" dirty="0" smtClean="0"/>
              <a:t>профессий</a:t>
            </a:r>
            <a:endParaRPr lang="ru-RU" sz="2000" dirty="0"/>
          </a:p>
          <a:p>
            <a:pPr lvl="0"/>
            <a:r>
              <a:rPr lang="ru-RU" sz="2000" dirty="0"/>
              <a:t>Владельцы малого </a:t>
            </a:r>
            <a:r>
              <a:rPr lang="ru-RU" sz="2000" dirty="0" smtClean="0"/>
              <a:t>бизнеса</a:t>
            </a:r>
            <a:endParaRPr lang="ru-RU" sz="2000" dirty="0"/>
          </a:p>
          <a:p>
            <a:r>
              <a:rPr lang="ru-RU" sz="2000" dirty="0" smtClean="0"/>
              <a:t>по </a:t>
            </a:r>
            <a:r>
              <a:rPr lang="ru-RU" sz="2000" dirty="0"/>
              <a:t>доходу на члена семьи</a:t>
            </a:r>
            <a:r>
              <a:rPr lang="ru-RU" sz="2000" dirty="0" smtClean="0"/>
              <a:t>: около </a:t>
            </a:r>
            <a:r>
              <a:rPr lang="ru-RU" sz="2000" dirty="0"/>
              <a:t>$800-$1000 минимум (по некоторым экспертным оценкам в прессе $1000-1600 максимум) на члена семьи в месяц. 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12928" y="348031"/>
            <a:ext cx="144016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57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Вариант слогана №1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48768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Петербургский адрес – европейский уровень!</a:t>
            </a:r>
            <a:endParaRPr lang="ru-RU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8242" y="404664"/>
            <a:ext cx="144016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42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Петербургский адрес – европейский уровень!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876800"/>
          </a:xfrm>
        </p:spPr>
        <p:txBody>
          <a:bodyPr/>
          <a:lstStyle/>
          <a:p>
            <a:r>
              <a:rPr lang="ru-RU" dirty="0" smtClean="0"/>
              <a:t>Двумя ключевыми достоинствами рекламируемого жилого комплекса являются расположение в черте города и приближенность к европейскому уровню комфорта. Предлагаемый слоган выражает их в единой формулировке.  </a:t>
            </a:r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8242" y="404664"/>
            <a:ext cx="144016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785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Петербургский адрес – европейский уровень!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Представители ЦА работают в городе, поэтому чрезвычайно важно для них проживать в непосредственной близости от него</a:t>
            </a:r>
            <a:r>
              <a:rPr lang="ru-RU" dirty="0" smtClean="0"/>
              <a:t>, так как путь до работы должен занимать минимальное количество времени. Часть потенциальных потребителей имеет городские квартиры и не будет с ними расставаться в случае приобретения загородной недвижимости, однако у членов их семей также должна быть возможность быстрого доступа к городской инфраструктуре.  Первая часть слогана утверждает, что частные дома рекламируемой застройки имеют Петербургский адрес, следовательно, находятся официально в черте города. 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8242" y="404664"/>
            <a:ext cx="144016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863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Петербургский адрес – европейский уровень!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Петербург фактически является Европой, однако, когда речь идет о европейском уровне жизни, человек представляет себе нечто иное: небольшие частные дома,  отсутствие внешних раздражителей, тихий семейный уют. </a:t>
            </a:r>
            <a:r>
              <a:rPr lang="ru-RU" dirty="0" smtClean="0"/>
              <a:t>Одна из задач рекламной кампании </a:t>
            </a:r>
            <a:r>
              <a:rPr lang="ru-RU" dirty="0"/>
              <a:t>– донести до представителей ЦА, что холдинг «Балтрос» предлагает жилой комплекс, обладающий этими преимуществами. </a:t>
            </a:r>
            <a:r>
              <a:rPr lang="ru-RU" dirty="0" smtClean="0"/>
              <a:t>Вторая часть слогана акцентирует внимание на факте приобщения потенциального покупателя к данному уровню жизни, в случае приобретения жилья в новом районе «Новая Ижора».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8242" y="404664"/>
            <a:ext cx="144016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600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Петербургский адрес – европейский уровень!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группы ЦА – целеустремленные прагматики и обеспеченные обыватели. Для обоих групп чрезвычайную важность представляет атрибутика </a:t>
            </a:r>
            <a:r>
              <a:rPr lang="ru-RU" dirty="0" smtClean="0"/>
              <a:t>статусности</a:t>
            </a:r>
            <a:r>
              <a:rPr lang="ru-RU" dirty="0" smtClean="0"/>
              <a:t> и дохода. Формулировка «европейский уровень» в массовом сознании несет оттенок престижа, интеллигентной роскоши, которая не бросается в глаза. Следовательно, вторая часть </a:t>
            </a:r>
            <a:r>
              <a:rPr lang="ru-RU" dirty="0" smtClean="0"/>
              <a:t>слогана</a:t>
            </a:r>
            <a:r>
              <a:rPr lang="ru-RU" dirty="0" smtClean="0"/>
              <a:t> удовлетворяет основной потребности целевых групп. Дома малоэтажной застройки «Новая Ижора» строятся по новой немецкой технологии. В случае указания этого факта в основном рекламном тексте, ссылка на Европу в </a:t>
            </a:r>
            <a:r>
              <a:rPr lang="ru-RU" dirty="0" smtClean="0"/>
              <a:t>слогане</a:t>
            </a:r>
            <a:r>
              <a:rPr lang="ru-RU" dirty="0" smtClean="0"/>
              <a:t> приобретает дополнительное обоснование.</a:t>
            </a:r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8242" y="404664"/>
            <a:ext cx="144016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413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Другая 1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3489</TotalTime>
  <Words>902</Words>
  <Application>Microsoft Office PowerPoint</Application>
  <PresentationFormat>Экран (4:3)</PresentationFormat>
  <Paragraphs>57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Clarity</vt:lpstr>
      <vt:lpstr>Разработка слогана вывода на рынок  малоэтажной застройки  «Новая Ижора» холдинга «Балтрос» </vt:lpstr>
      <vt:lpstr>Клиентский бриф</vt:lpstr>
      <vt:lpstr>Слайд 3</vt:lpstr>
      <vt:lpstr>Целевая аудитория. Социально-демографический и психографический портреты</vt:lpstr>
      <vt:lpstr>Вариант слогана №1</vt:lpstr>
      <vt:lpstr>Петербургский адрес – европейский уровень!</vt:lpstr>
      <vt:lpstr>Петербургский адрес – европейский уровень!</vt:lpstr>
      <vt:lpstr>Петербургский адрес – европейский уровень!</vt:lpstr>
      <vt:lpstr>Петербургский адрес – европейский уровень!</vt:lpstr>
      <vt:lpstr>Петербургский адрес – европейский уровень!</vt:lpstr>
      <vt:lpstr>Петербургский адрес – европейский уровень!</vt:lpstr>
      <vt:lpstr>Вариант слогана №2</vt:lpstr>
      <vt:lpstr>Балтрос. Семья скажет вам «Спасибо»</vt:lpstr>
      <vt:lpstr>Балтрос. Семья скажет вам «Спасибо»</vt:lpstr>
      <vt:lpstr>Балтрос. Семья скажет вам «Спасибо»</vt:lpstr>
      <vt:lpstr>Балтрос. Семья скажет вам «Спасибо»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House</dc:creator>
  <cp:lastModifiedBy>Джулик</cp:lastModifiedBy>
  <cp:revision>37</cp:revision>
  <dcterms:created xsi:type="dcterms:W3CDTF">2011-05-02T12:22:28Z</dcterms:created>
  <dcterms:modified xsi:type="dcterms:W3CDTF">2011-05-05T22:03:30Z</dcterms:modified>
</cp:coreProperties>
</file>