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84" r:id="rId4"/>
    <p:sldId id="286" r:id="rId5"/>
    <p:sldId id="290" r:id="rId6"/>
    <p:sldId id="285" r:id="rId7"/>
    <p:sldId id="288" r:id="rId8"/>
    <p:sldId id="287" r:id="rId9"/>
    <p:sldId id="283" r:id="rId10"/>
    <p:sldId id="292" r:id="rId11"/>
    <p:sldId id="293" r:id="rId12"/>
    <p:sldId id="294" r:id="rId13"/>
    <p:sldId id="291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7" d="100"/>
          <a:sy n="107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38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ПОДДЕРЖАНО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28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3520"/>
        <c:axId val="129791040"/>
      </c:barChart>
      <c:catAx>
        <c:axId val="371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91040"/>
        <c:crosses val="autoZero"/>
        <c:auto val="1"/>
        <c:lblAlgn val="ctr"/>
        <c:lblOffset val="100"/>
        <c:noMultiLvlLbl val="0"/>
      </c:catAx>
      <c:valAx>
        <c:axId val="12979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6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истории ж-ки</c:v>
                </c:pt>
                <c:pt idx="1">
                  <c:v>рекламы</c:v>
                </c:pt>
                <c:pt idx="2">
                  <c:v>теории ж-ки</c:v>
                </c:pt>
                <c:pt idx="3">
                  <c:v>менеджмента МК</c:v>
                </c:pt>
                <c:pt idx="4">
                  <c:v>СО в бизнесе</c:v>
                </c:pt>
                <c:pt idx="5">
                  <c:v>СО в политике </c:v>
                </c:pt>
                <c:pt idx="6">
                  <c:v>медиадизайна</c:v>
                </c:pt>
                <c:pt idx="7">
                  <c:v>медиалингвистики</c:v>
                </c:pt>
                <c:pt idx="8">
                  <c:v>цифровых медиакоммуникаций</c:v>
                </c:pt>
                <c:pt idx="9">
                  <c:v>международной ж-ки</c:v>
                </c:pt>
                <c:pt idx="10">
                  <c:v>телерадиожурналистики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11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поддержано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истории ж-ки</c:v>
                </c:pt>
                <c:pt idx="1">
                  <c:v>рекламы</c:v>
                </c:pt>
                <c:pt idx="2">
                  <c:v>теории ж-ки</c:v>
                </c:pt>
                <c:pt idx="3">
                  <c:v>менеджмента МК</c:v>
                </c:pt>
                <c:pt idx="4">
                  <c:v>СО в бизнесе</c:v>
                </c:pt>
                <c:pt idx="5">
                  <c:v>СО в политике </c:v>
                </c:pt>
                <c:pt idx="6">
                  <c:v>медиадизайна</c:v>
                </c:pt>
                <c:pt idx="7">
                  <c:v>медиалингвистики</c:v>
                </c:pt>
                <c:pt idx="8">
                  <c:v>цифровых медиакоммуникаций</c:v>
                </c:pt>
                <c:pt idx="9">
                  <c:v>международной ж-ки</c:v>
                </c:pt>
                <c:pt idx="10">
                  <c:v>телерадиожурналистики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5568"/>
        <c:axId val="34806528"/>
      </c:barChart>
      <c:catAx>
        <c:axId val="3716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806528"/>
        <c:crosses val="autoZero"/>
        <c:auto val="1"/>
        <c:lblAlgn val="ctr"/>
        <c:lblOffset val="100"/>
        <c:noMultiLvlLbl val="0"/>
      </c:catAx>
      <c:valAx>
        <c:axId val="3480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6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8B27C-71FD-410D-A625-EB90154577C4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75B705-D030-49C9-93B7-4482C21AA909}">
      <dgm:prSet phldrT="[Текст]"/>
      <dgm:spPr/>
      <dgm:t>
        <a:bodyPr/>
        <a:lstStyle/>
        <a:p>
          <a:r>
            <a:rPr lang="ru-RU" dirty="0" smtClean="0"/>
            <a:t>содержательном</a:t>
          </a:r>
          <a:endParaRPr lang="ru-RU" dirty="0"/>
        </a:p>
      </dgm:t>
    </dgm:pt>
    <dgm:pt modelId="{22C5C5F8-7F78-4BEA-B865-5457933922E2}" type="parTrans" cxnId="{F7410F94-CE8C-4745-9A9F-762DD8B5CA03}">
      <dgm:prSet/>
      <dgm:spPr/>
      <dgm:t>
        <a:bodyPr/>
        <a:lstStyle/>
        <a:p>
          <a:endParaRPr lang="ru-RU"/>
        </a:p>
      </dgm:t>
    </dgm:pt>
    <dgm:pt modelId="{1AF99C75-C027-4B7E-827E-64144310994A}" type="sibTrans" cxnId="{F7410F94-CE8C-4745-9A9F-762DD8B5CA03}">
      <dgm:prSet/>
      <dgm:spPr/>
      <dgm:t>
        <a:bodyPr/>
        <a:lstStyle/>
        <a:p>
          <a:endParaRPr lang="ru-RU"/>
        </a:p>
      </dgm:t>
    </dgm:pt>
    <dgm:pt modelId="{A160DDFC-EADD-4011-80C7-5C3514562543}">
      <dgm:prSet phldrT="[Текст]"/>
      <dgm:spPr/>
      <dgm:t>
        <a:bodyPr/>
        <a:lstStyle/>
        <a:p>
          <a:r>
            <a:rPr lang="ru-RU" dirty="0" smtClean="0"/>
            <a:t>Актуальные научные проблемы и перспективы их решения</a:t>
          </a:r>
          <a:endParaRPr lang="ru-RU" dirty="0"/>
        </a:p>
      </dgm:t>
    </dgm:pt>
    <dgm:pt modelId="{CDDA2D56-3C81-48EC-9402-25280F3A7812}" type="parTrans" cxnId="{FB0ECE75-DA5F-4B3F-88A1-62C457581167}">
      <dgm:prSet/>
      <dgm:spPr/>
      <dgm:t>
        <a:bodyPr/>
        <a:lstStyle/>
        <a:p>
          <a:endParaRPr lang="ru-RU"/>
        </a:p>
      </dgm:t>
    </dgm:pt>
    <dgm:pt modelId="{2126B976-56CA-4FF4-A5A8-9F93C07DD575}" type="sibTrans" cxnId="{FB0ECE75-DA5F-4B3F-88A1-62C457581167}">
      <dgm:prSet/>
      <dgm:spPr/>
      <dgm:t>
        <a:bodyPr/>
        <a:lstStyle/>
        <a:p>
          <a:endParaRPr lang="ru-RU"/>
        </a:p>
      </dgm:t>
    </dgm:pt>
    <dgm:pt modelId="{7D84110B-9B16-42F8-9473-89156D07B8D3}">
      <dgm:prSet phldrT="[Текст]"/>
      <dgm:spPr/>
      <dgm:t>
        <a:bodyPr/>
        <a:lstStyle/>
        <a:p>
          <a:r>
            <a:rPr lang="ru-RU" dirty="0" smtClean="0"/>
            <a:t>Мониторинг открытых научных баз данных</a:t>
          </a:r>
        </a:p>
        <a:p>
          <a:r>
            <a:rPr lang="ru-RU" dirty="0" smtClean="0"/>
            <a:t>Аналитические записки заведующих кафедрами (2017)</a:t>
          </a:r>
          <a:endParaRPr lang="ru-RU" dirty="0"/>
        </a:p>
      </dgm:t>
    </dgm:pt>
    <dgm:pt modelId="{10BA616B-53A4-464E-8AC2-51BC2352AEAB}" type="parTrans" cxnId="{9AB16D22-06A1-40A0-9EF4-EA460B38EC40}">
      <dgm:prSet/>
      <dgm:spPr/>
      <dgm:t>
        <a:bodyPr/>
        <a:lstStyle/>
        <a:p>
          <a:endParaRPr lang="ru-RU"/>
        </a:p>
      </dgm:t>
    </dgm:pt>
    <dgm:pt modelId="{750AA81A-AC18-4792-8F01-BC5CBC72782C}" type="sibTrans" cxnId="{9AB16D22-06A1-40A0-9EF4-EA460B38EC40}">
      <dgm:prSet/>
      <dgm:spPr/>
      <dgm:t>
        <a:bodyPr/>
        <a:lstStyle/>
        <a:p>
          <a:endParaRPr lang="ru-RU"/>
        </a:p>
      </dgm:t>
    </dgm:pt>
    <dgm:pt modelId="{A6E6C232-351D-408F-99B8-86775159D905}">
      <dgm:prSet phldrT="[Текст]"/>
      <dgm:spPr/>
      <dgm:t>
        <a:bodyPr/>
        <a:lstStyle/>
        <a:p>
          <a:r>
            <a:rPr lang="ru-RU" dirty="0" smtClean="0"/>
            <a:t>институциональном</a:t>
          </a:r>
          <a:endParaRPr lang="ru-RU" dirty="0"/>
        </a:p>
      </dgm:t>
    </dgm:pt>
    <dgm:pt modelId="{B439C4E5-96BD-48E3-A1CE-5559FCFD8155}" type="parTrans" cxnId="{AE78A2FD-F2FC-4175-AD02-3E6A904BD39F}">
      <dgm:prSet/>
      <dgm:spPr/>
      <dgm:t>
        <a:bodyPr/>
        <a:lstStyle/>
        <a:p>
          <a:endParaRPr lang="ru-RU"/>
        </a:p>
      </dgm:t>
    </dgm:pt>
    <dgm:pt modelId="{8BB7865F-41DD-4CD8-BADC-F584379E578A}" type="sibTrans" cxnId="{AE78A2FD-F2FC-4175-AD02-3E6A904BD39F}">
      <dgm:prSet/>
      <dgm:spPr/>
      <dgm:t>
        <a:bodyPr/>
        <a:lstStyle/>
        <a:p>
          <a:endParaRPr lang="ru-RU"/>
        </a:p>
      </dgm:t>
    </dgm:pt>
    <dgm:pt modelId="{E7B6B42E-3802-4C25-A36C-58181F091A61}">
      <dgm:prSet phldrT="[Текст]"/>
      <dgm:spPr/>
      <dgm:t>
        <a:bodyPr/>
        <a:lstStyle/>
        <a:p>
          <a:r>
            <a:rPr lang="ru-RU" dirty="0" smtClean="0"/>
            <a:t>Организационные структуры и  управленческие механизмы</a:t>
          </a:r>
          <a:endParaRPr lang="ru-RU" dirty="0"/>
        </a:p>
      </dgm:t>
    </dgm:pt>
    <dgm:pt modelId="{63F6EEAA-B8C2-4B53-8FB6-D1AAF78DC381}" type="parTrans" cxnId="{A8F1F87E-07EE-4947-8F0E-23BF369E8561}">
      <dgm:prSet/>
      <dgm:spPr/>
      <dgm:t>
        <a:bodyPr/>
        <a:lstStyle/>
        <a:p>
          <a:endParaRPr lang="ru-RU"/>
        </a:p>
      </dgm:t>
    </dgm:pt>
    <dgm:pt modelId="{601818E4-0AE9-4A51-A502-D586976372F4}" type="sibTrans" cxnId="{A8F1F87E-07EE-4947-8F0E-23BF369E8561}">
      <dgm:prSet/>
      <dgm:spPr/>
      <dgm:t>
        <a:bodyPr/>
        <a:lstStyle/>
        <a:p>
          <a:endParaRPr lang="ru-RU"/>
        </a:p>
      </dgm:t>
    </dgm:pt>
    <dgm:pt modelId="{2F8B2C48-BE70-44CC-A623-05B21C0B832D}">
      <dgm:prSet phldrT="[Текст]"/>
      <dgm:spPr/>
      <dgm:t>
        <a:bodyPr/>
        <a:lstStyle/>
        <a:p>
          <a:r>
            <a:rPr lang="ru-RU" dirty="0" smtClean="0"/>
            <a:t>Стратегия научно-технологического развития РФ до 2035 г. (2016)</a:t>
          </a:r>
        </a:p>
        <a:p>
          <a:r>
            <a:rPr lang="ru-RU" dirty="0" smtClean="0"/>
            <a:t>Материалы к заседанию Совета при Президенте РФ по науке и </a:t>
          </a:r>
          <a:r>
            <a:rPr lang="ru-RU" dirty="0" err="1" smtClean="0"/>
            <a:t>обр</a:t>
          </a:r>
          <a:r>
            <a:rPr lang="ru-RU" dirty="0" smtClean="0"/>
            <a:t>-ю (2018)</a:t>
          </a:r>
        </a:p>
        <a:p>
          <a:r>
            <a:rPr lang="ru-RU" dirty="0" smtClean="0"/>
            <a:t>Программа развития СПбГУ до 2020 г.</a:t>
          </a:r>
        </a:p>
        <a:p>
          <a:r>
            <a:rPr lang="ru-RU" dirty="0" smtClean="0"/>
            <a:t>Научная стратегия Института </a:t>
          </a:r>
          <a:endParaRPr lang="ru-RU" dirty="0"/>
        </a:p>
      </dgm:t>
    </dgm:pt>
    <dgm:pt modelId="{62FF10DE-B4E5-4FFB-9B45-D3EE750EB0E4}" type="parTrans" cxnId="{5FC6F6AA-A63E-47F7-B5FB-EAA891E6FC02}">
      <dgm:prSet/>
      <dgm:spPr/>
      <dgm:t>
        <a:bodyPr/>
        <a:lstStyle/>
        <a:p>
          <a:endParaRPr lang="ru-RU"/>
        </a:p>
      </dgm:t>
    </dgm:pt>
    <dgm:pt modelId="{84789F8B-6D1E-4CD5-A003-3412D9690B80}" type="sibTrans" cxnId="{5FC6F6AA-A63E-47F7-B5FB-EAA891E6FC02}">
      <dgm:prSet/>
      <dgm:spPr/>
      <dgm:t>
        <a:bodyPr/>
        <a:lstStyle/>
        <a:p>
          <a:endParaRPr lang="ru-RU"/>
        </a:p>
      </dgm:t>
    </dgm:pt>
    <dgm:pt modelId="{7726B523-898A-4D52-8AD6-F6C9D74724D2}" type="pres">
      <dgm:prSet presAssocID="{FB48B27C-71FD-410D-A625-EB90154577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0959F-0079-4474-9FD9-E2D3D210ABDF}" type="pres">
      <dgm:prSet presAssocID="{1A75B705-D030-49C9-93B7-4482C21AA909}" presName="vertFlow" presStyleCnt="0"/>
      <dgm:spPr/>
    </dgm:pt>
    <dgm:pt modelId="{80AD9D42-4D3C-49B3-AB5D-9E975276FDB4}" type="pres">
      <dgm:prSet presAssocID="{1A75B705-D030-49C9-93B7-4482C21AA909}" presName="header" presStyleLbl="node1" presStyleIdx="0" presStyleCnt="2"/>
      <dgm:spPr/>
      <dgm:t>
        <a:bodyPr/>
        <a:lstStyle/>
        <a:p>
          <a:endParaRPr lang="ru-RU"/>
        </a:p>
      </dgm:t>
    </dgm:pt>
    <dgm:pt modelId="{B16A788C-062B-4D0C-95A3-751695DFFE79}" type="pres">
      <dgm:prSet presAssocID="{CDDA2D56-3C81-48EC-9402-25280F3A781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B520A3A-E462-4C4F-879B-63F0B167E515}" type="pres">
      <dgm:prSet presAssocID="{A160DDFC-EADD-4011-80C7-5C3514562543}" presName="child" presStyleLbl="alignAccFollowNode1" presStyleIdx="0" presStyleCnt="4" custScaleY="65550" custLinFactNeighborX="-215" custLinFactNeighborY="-50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B559C-F9C6-4A23-A44C-66B919B1DFBB}" type="pres">
      <dgm:prSet presAssocID="{2126B976-56CA-4FF4-A5A8-9F93C07DD57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3A4DAD9-F143-41E9-BD30-44AE73940FE6}" type="pres">
      <dgm:prSet presAssocID="{7D84110B-9B16-42F8-9473-89156D07B8D3}" presName="child" presStyleLbl="alignAccFollowNode1" presStyleIdx="1" presStyleCnt="4" custScaleY="19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3E7F4-21B1-4BD4-B30D-867021C8DA72}" type="pres">
      <dgm:prSet presAssocID="{1A75B705-D030-49C9-93B7-4482C21AA909}" presName="hSp" presStyleCnt="0"/>
      <dgm:spPr/>
    </dgm:pt>
    <dgm:pt modelId="{A6BF8A60-9430-40E8-B5D3-B00F7C65BEED}" type="pres">
      <dgm:prSet presAssocID="{A6E6C232-351D-408F-99B8-86775159D905}" presName="vertFlow" presStyleCnt="0"/>
      <dgm:spPr/>
    </dgm:pt>
    <dgm:pt modelId="{82226284-3827-4813-89EA-D7541072A616}" type="pres">
      <dgm:prSet presAssocID="{A6E6C232-351D-408F-99B8-86775159D905}" presName="header" presStyleLbl="node1" presStyleIdx="1" presStyleCnt="2" custScaleX="106556"/>
      <dgm:spPr/>
      <dgm:t>
        <a:bodyPr/>
        <a:lstStyle/>
        <a:p>
          <a:endParaRPr lang="ru-RU"/>
        </a:p>
      </dgm:t>
    </dgm:pt>
    <dgm:pt modelId="{2A8621A5-21C8-4E25-8651-A3BF639A8D5A}" type="pres">
      <dgm:prSet presAssocID="{63F6EEAA-B8C2-4B53-8FB6-D1AAF78DC3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CB15241-864E-4B06-9125-B55B1AC0542A}" type="pres">
      <dgm:prSet presAssocID="{E7B6B42E-3802-4C25-A36C-58181F091A61}" presName="child" presStyleLbl="alignAccFollowNode1" presStyleIdx="2" presStyleCnt="4" custScaleX="112308" custScaleY="64468" custLinFactNeighborX="1247" custLinFactNeighborY="-50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A6EE8-A25E-4684-A6C6-20C2F57DDC80}" type="pres">
      <dgm:prSet presAssocID="{601818E4-0AE9-4A51-A502-D586976372F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7B21823-F03C-4656-B5BF-43F5EA9F4D51}" type="pres">
      <dgm:prSet presAssocID="{2F8B2C48-BE70-44CC-A623-05B21C0B832D}" presName="child" presStyleLbl="alignAccFollowNode1" presStyleIdx="3" presStyleCnt="4" custScaleX="114801" custScaleY="251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A6CB1-C189-4191-8935-4635B688AC27}" type="presOf" srcId="{601818E4-0AE9-4A51-A502-D586976372F4}" destId="{EBDA6EE8-A25E-4684-A6C6-20C2F57DDC80}" srcOrd="0" destOrd="0" presId="urn:microsoft.com/office/officeart/2005/8/layout/lProcess1"/>
    <dgm:cxn modelId="{AE78A2FD-F2FC-4175-AD02-3E6A904BD39F}" srcId="{FB48B27C-71FD-410D-A625-EB90154577C4}" destId="{A6E6C232-351D-408F-99B8-86775159D905}" srcOrd="1" destOrd="0" parTransId="{B439C4E5-96BD-48E3-A1CE-5559FCFD8155}" sibTransId="{8BB7865F-41DD-4CD8-BADC-F584379E578A}"/>
    <dgm:cxn modelId="{457093E8-BBF4-4BC8-AC82-B6F14D195522}" type="presOf" srcId="{2126B976-56CA-4FF4-A5A8-9F93C07DD575}" destId="{518B559C-F9C6-4A23-A44C-66B919B1DFBB}" srcOrd="0" destOrd="0" presId="urn:microsoft.com/office/officeart/2005/8/layout/lProcess1"/>
    <dgm:cxn modelId="{EE7B070E-F93D-46B3-98FE-59F739DCA18A}" type="presOf" srcId="{A160DDFC-EADD-4011-80C7-5C3514562543}" destId="{7B520A3A-E462-4C4F-879B-63F0B167E515}" srcOrd="0" destOrd="0" presId="urn:microsoft.com/office/officeart/2005/8/layout/lProcess1"/>
    <dgm:cxn modelId="{5FC6F6AA-A63E-47F7-B5FB-EAA891E6FC02}" srcId="{A6E6C232-351D-408F-99B8-86775159D905}" destId="{2F8B2C48-BE70-44CC-A623-05B21C0B832D}" srcOrd="1" destOrd="0" parTransId="{62FF10DE-B4E5-4FFB-9B45-D3EE750EB0E4}" sibTransId="{84789F8B-6D1E-4CD5-A003-3412D9690B80}"/>
    <dgm:cxn modelId="{BD0D60CF-D6A6-471F-A202-44BD9D24646F}" type="presOf" srcId="{E7B6B42E-3802-4C25-A36C-58181F091A61}" destId="{9CB15241-864E-4B06-9125-B55B1AC0542A}" srcOrd="0" destOrd="0" presId="urn:microsoft.com/office/officeart/2005/8/layout/lProcess1"/>
    <dgm:cxn modelId="{84D5A7A8-5F59-4AB2-A45D-6BF6909DD02B}" type="presOf" srcId="{7D84110B-9B16-42F8-9473-89156D07B8D3}" destId="{C3A4DAD9-F143-41E9-BD30-44AE73940FE6}" srcOrd="0" destOrd="0" presId="urn:microsoft.com/office/officeart/2005/8/layout/lProcess1"/>
    <dgm:cxn modelId="{8AEBA886-64FD-454F-B095-3B28B79D1C7F}" type="presOf" srcId="{FB48B27C-71FD-410D-A625-EB90154577C4}" destId="{7726B523-898A-4D52-8AD6-F6C9D74724D2}" srcOrd="0" destOrd="0" presId="urn:microsoft.com/office/officeart/2005/8/layout/lProcess1"/>
    <dgm:cxn modelId="{298EABD1-2758-4DF9-8BE6-9EC076BE29A4}" type="presOf" srcId="{A6E6C232-351D-408F-99B8-86775159D905}" destId="{82226284-3827-4813-89EA-D7541072A616}" srcOrd="0" destOrd="0" presId="urn:microsoft.com/office/officeart/2005/8/layout/lProcess1"/>
    <dgm:cxn modelId="{9AB16D22-06A1-40A0-9EF4-EA460B38EC40}" srcId="{1A75B705-D030-49C9-93B7-4482C21AA909}" destId="{7D84110B-9B16-42F8-9473-89156D07B8D3}" srcOrd="1" destOrd="0" parTransId="{10BA616B-53A4-464E-8AC2-51BC2352AEAB}" sibTransId="{750AA81A-AC18-4792-8F01-BC5CBC72782C}"/>
    <dgm:cxn modelId="{A8F1F87E-07EE-4947-8F0E-23BF369E8561}" srcId="{A6E6C232-351D-408F-99B8-86775159D905}" destId="{E7B6B42E-3802-4C25-A36C-58181F091A61}" srcOrd="0" destOrd="0" parTransId="{63F6EEAA-B8C2-4B53-8FB6-D1AAF78DC381}" sibTransId="{601818E4-0AE9-4A51-A502-D586976372F4}"/>
    <dgm:cxn modelId="{BB05BAEE-7DBC-4C67-847E-3B132EEF04FD}" type="presOf" srcId="{63F6EEAA-B8C2-4B53-8FB6-D1AAF78DC381}" destId="{2A8621A5-21C8-4E25-8651-A3BF639A8D5A}" srcOrd="0" destOrd="0" presId="urn:microsoft.com/office/officeart/2005/8/layout/lProcess1"/>
    <dgm:cxn modelId="{437A8B88-26B5-48F4-8524-0FFF57E268BD}" type="presOf" srcId="{2F8B2C48-BE70-44CC-A623-05B21C0B832D}" destId="{47B21823-F03C-4656-B5BF-43F5EA9F4D51}" srcOrd="0" destOrd="0" presId="urn:microsoft.com/office/officeart/2005/8/layout/lProcess1"/>
    <dgm:cxn modelId="{FB0ECE75-DA5F-4B3F-88A1-62C457581167}" srcId="{1A75B705-D030-49C9-93B7-4482C21AA909}" destId="{A160DDFC-EADD-4011-80C7-5C3514562543}" srcOrd="0" destOrd="0" parTransId="{CDDA2D56-3C81-48EC-9402-25280F3A7812}" sibTransId="{2126B976-56CA-4FF4-A5A8-9F93C07DD575}"/>
    <dgm:cxn modelId="{E31EDA66-6792-49B5-940B-F8474DC663D8}" type="presOf" srcId="{CDDA2D56-3C81-48EC-9402-25280F3A7812}" destId="{B16A788C-062B-4D0C-95A3-751695DFFE79}" srcOrd="0" destOrd="0" presId="urn:microsoft.com/office/officeart/2005/8/layout/lProcess1"/>
    <dgm:cxn modelId="{F7410F94-CE8C-4745-9A9F-762DD8B5CA03}" srcId="{FB48B27C-71FD-410D-A625-EB90154577C4}" destId="{1A75B705-D030-49C9-93B7-4482C21AA909}" srcOrd="0" destOrd="0" parTransId="{22C5C5F8-7F78-4BEA-B865-5457933922E2}" sibTransId="{1AF99C75-C027-4B7E-827E-64144310994A}"/>
    <dgm:cxn modelId="{C37E3E3C-6E50-4293-AE86-8DE3BFB3A975}" type="presOf" srcId="{1A75B705-D030-49C9-93B7-4482C21AA909}" destId="{80AD9D42-4D3C-49B3-AB5D-9E975276FDB4}" srcOrd="0" destOrd="0" presId="urn:microsoft.com/office/officeart/2005/8/layout/lProcess1"/>
    <dgm:cxn modelId="{64DF4C6E-28EB-451F-84E1-49C852E17E84}" type="presParOf" srcId="{7726B523-898A-4D52-8AD6-F6C9D74724D2}" destId="{60B0959F-0079-4474-9FD9-E2D3D210ABDF}" srcOrd="0" destOrd="0" presId="urn:microsoft.com/office/officeart/2005/8/layout/lProcess1"/>
    <dgm:cxn modelId="{16166B48-AFFC-485F-B103-0FCD27AD5A94}" type="presParOf" srcId="{60B0959F-0079-4474-9FD9-E2D3D210ABDF}" destId="{80AD9D42-4D3C-49B3-AB5D-9E975276FDB4}" srcOrd="0" destOrd="0" presId="urn:microsoft.com/office/officeart/2005/8/layout/lProcess1"/>
    <dgm:cxn modelId="{C8124015-3D32-46FD-BED0-88C796990964}" type="presParOf" srcId="{60B0959F-0079-4474-9FD9-E2D3D210ABDF}" destId="{B16A788C-062B-4D0C-95A3-751695DFFE79}" srcOrd="1" destOrd="0" presId="urn:microsoft.com/office/officeart/2005/8/layout/lProcess1"/>
    <dgm:cxn modelId="{1846A846-7636-41E3-996A-9D64DCD6A6CF}" type="presParOf" srcId="{60B0959F-0079-4474-9FD9-E2D3D210ABDF}" destId="{7B520A3A-E462-4C4F-879B-63F0B167E515}" srcOrd="2" destOrd="0" presId="urn:microsoft.com/office/officeart/2005/8/layout/lProcess1"/>
    <dgm:cxn modelId="{24AF0408-9211-4740-B959-6D7A88C64451}" type="presParOf" srcId="{60B0959F-0079-4474-9FD9-E2D3D210ABDF}" destId="{518B559C-F9C6-4A23-A44C-66B919B1DFBB}" srcOrd="3" destOrd="0" presId="urn:microsoft.com/office/officeart/2005/8/layout/lProcess1"/>
    <dgm:cxn modelId="{74784A18-EDCB-4F05-8330-B6EB0B6257D0}" type="presParOf" srcId="{60B0959F-0079-4474-9FD9-E2D3D210ABDF}" destId="{C3A4DAD9-F143-41E9-BD30-44AE73940FE6}" srcOrd="4" destOrd="0" presId="urn:microsoft.com/office/officeart/2005/8/layout/lProcess1"/>
    <dgm:cxn modelId="{6E7E1420-C44D-44B7-B55E-437157103BBC}" type="presParOf" srcId="{7726B523-898A-4D52-8AD6-F6C9D74724D2}" destId="{DBA3E7F4-21B1-4BD4-B30D-867021C8DA72}" srcOrd="1" destOrd="0" presId="urn:microsoft.com/office/officeart/2005/8/layout/lProcess1"/>
    <dgm:cxn modelId="{BBB09650-B141-4F19-8542-38471838E10C}" type="presParOf" srcId="{7726B523-898A-4D52-8AD6-F6C9D74724D2}" destId="{A6BF8A60-9430-40E8-B5D3-B00F7C65BEED}" srcOrd="2" destOrd="0" presId="urn:microsoft.com/office/officeart/2005/8/layout/lProcess1"/>
    <dgm:cxn modelId="{43354599-75E5-4310-9D36-DEA0FA0D1C3D}" type="presParOf" srcId="{A6BF8A60-9430-40E8-B5D3-B00F7C65BEED}" destId="{82226284-3827-4813-89EA-D7541072A616}" srcOrd="0" destOrd="0" presId="urn:microsoft.com/office/officeart/2005/8/layout/lProcess1"/>
    <dgm:cxn modelId="{F40942C7-0B20-4E54-A24A-813CEB2861DC}" type="presParOf" srcId="{A6BF8A60-9430-40E8-B5D3-B00F7C65BEED}" destId="{2A8621A5-21C8-4E25-8651-A3BF639A8D5A}" srcOrd="1" destOrd="0" presId="urn:microsoft.com/office/officeart/2005/8/layout/lProcess1"/>
    <dgm:cxn modelId="{65AEBB8C-B129-439D-81A1-C51256CBD134}" type="presParOf" srcId="{A6BF8A60-9430-40E8-B5D3-B00F7C65BEED}" destId="{9CB15241-864E-4B06-9125-B55B1AC0542A}" srcOrd="2" destOrd="0" presId="urn:microsoft.com/office/officeart/2005/8/layout/lProcess1"/>
    <dgm:cxn modelId="{51297A90-0941-44A6-B465-07B6F7171F5C}" type="presParOf" srcId="{A6BF8A60-9430-40E8-B5D3-B00F7C65BEED}" destId="{EBDA6EE8-A25E-4684-A6C6-20C2F57DDC80}" srcOrd="3" destOrd="0" presId="urn:microsoft.com/office/officeart/2005/8/layout/lProcess1"/>
    <dgm:cxn modelId="{A68F4539-4215-4045-A544-3145AC82A6BD}" type="presParOf" srcId="{A6BF8A60-9430-40E8-B5D3-B00F7C65BEED}" destId="{47B21823-F03C-4656-B5BF-43F5EA9F4D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E7142-59FF-4CDF-9370-C69EE07672A3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7D15B5E-F51C-4746-8CBA-100159308D55}">
      <dgm:prSet phldrT="[Текст]" custT="1"/>
      <dgm:spPr/>
      <dgm:t>
        <a:bodyPr/>
        <a:lstStyle/>
        <a:p>
          <a:r>
            <a:rPr lang="ru-RU" sz="2000" dirty="0" smtClean="0"/>
            <a:t>Отсутствие интегративной основы для современного теоретического базиса -«обратного собирания» человека постмодерна, рассыпавшегося на мелочи</a:t>
          </a:r>
          <a:endParaRPr lang="ru-RU" sz="2000" dirty="0"/>
        </a:p>
      </dgm:t>
    </dgm:pt>
    <dgm:pt modelId="{70DB138C-03C3-480E-9EF2-225FC093328C}" type="parTrans" cxnId="{F4028C8F-85CF-4D29-AC25-C54A826E8A30}">
      <dgm:prSet/>
      <dgm:spPr/>
      <dgm:t>
        <a:bodyPr/>
        <a:lstStyle/>
        <a:p>
          <a:endParaRPr lang="ru-RU"/>
        </a:p>
      </dgm:t>
    </dgm:pt>
    <dgm:pt modelId="{7CF30E15-BBF7-4764-BBA5-3B7088BBFF04}" type="sibTrans" cxnId="{F4028C8F-85CF-4D29-AC25-C54A826E8A30}">
      <dgm:prSet/>
      <dgm:spPr/>
      <dgm:t>
        <a:bodyPr/>
        <a:lstStyle/>
        <a:p>
          <a:endParaRPr lang="ru-RU"/>
        </a:p>
      </dgm:t>
    </dgm:pt>
    <dgm:pt modelId="{6DB99D3D-1CB4-4602-B78B-B739505694B4}">
      <dgm:prSet phldrT="[Текст]"/>
      <dgm:spPr/>
      <dgm:t>
        <a:bodyPr/>
        <a:lstStyle/>
        <a:p>
          <a:r>
            <a:rPr lang="ru-RU" dirty="0" smtClean="0"/>
            <a:t>Аппарат прикладных междисциплинарных исследований с использованием методов естественных и точных наук</a:t>
          </a:r>
          <a:endParaRPr lang="ru-RU" dirty="0"/>
        </a:p>
      </dgm:t>
    </dgm:pt>
    <dgm:pt modelId="{AA2375B4-4637-4BED-A01A-B95399E79339}" type="parTrans" cxnId="{CD0ED8E6-5DC2-41E4-873F-F918C77CA963}">
      <dgm:prSet/>
      <dgm:spPr/>
      <dgm:t>
        <a:bodyPr/>
        <a:lstStyle/>
        <a:p>
          <a:endParaRPr lang="ru-RU"/>
        </a:p>
      </dgm:t>
    </dgm:pt>
    <dgm:pt modelId="{C6145C35-9725-498B-8900-7DA9FC88358F}" type="sibTrans" cxnId="{CD0ED8E6-5DC2-41E4-873F-F918C77CA963}">
      <dgm:prSet/>
      <dgm:spPr/>
      <dgm:t>
        <a:bodyPr/>
        <a:lstStyle/>
        <a:p>
          <a:endParaRPr lang="ru-RU"/>
        </a:p>
      </dgm:t>
    </dgm:pt>
    <dgm:pt modelId="{FAB0D036-67B4-4079-9183-E0879F0F3A45}">
      <dgm:prSet phldrT="[Текст]"/>
      <dgm:spPr/>
      <dgm:t>
        <a:bodyPr/>
        <a:lstStyle/>
        <a:p>
          <a:r>
            <a:rPr lang="ru-RU" dirty="0" smtClean="0"/>
            <a:t>Поиски в сфере нового осмысления природы человека как феномена, высшие этажи абстракции </a:t>
          </a:r>
          <a:endParaRPr lang="ru-RU" dirty="0"/>
        </a:p>
      </dgm:t>
    </dgm:pt>
    <dgm:pt modelId="{F193A844-0FAA-466B-8652-C8A65557AC39}" type="parTrans" cxnId="{F5BB7724-6498-45A6-84C0-F7D72959965E}">
      <dgm:prSet/>
      <dgm:spPr/>
      <dgm:t>
        <a:bodyPr/>
        <a:lstStyle/>
        <a:p>
          <a:endParaRPr lang="ru-RU"/>
        </a:p>
      </dgm:t>
    </dgm:pt>
    <dgm:pt modelId="{6052FCC6-81A8-4CC2-88E0-B32130D2DADA}" type="sibTrans" cxnId="{F5BB7724-6498-45A6-84C0-F7D72959965E}">
      <dgm:prSet/>
      <dgm:spPr/>
      <dgm:t>
        <a:bodyPr/>
        <a:lstStyle/>
        <a:p>
          <a:endParaRPr lang="ru-RU"/>
        </a:p>
      </dgm:t>
    </dgm:pt>
    <dgm:pt modelId="{5D0CC8DC-B202-4D61-88E7-B965737DA521}" type="pres">
      <dgm:prSet presAssocID="{CBCE7142-59FF-4CDF-9370-C69EE0767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9EDAA-A0ED-4FCA-9604-A86A8E9A6BD6}" type="pres">
      <dgm:prSet presAssocID="{47D15B5E-F51C-4746-8CBA-100159308D55}" presName="node" presStyleLbl="node1" presStyleIdx="0" presStyleCnt="3" custScaleX="117531" custScaleY="189521" custRadScaleRad="83218" custRadScaleInc="-3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74463-DE63-451F-A4DC-2F199CEB8B8B}" type="pres">
      <dgm:prSet presAssocID="{7CF30E15-BBF7-4764-BBA5-3B7088BBFF04}" presName="sibTrans" presStyleLbl="sibTrans2D1" presStyleIdx="0" presStyleCnt="3" custAng="779772" custLinFactNeighborX="-9079" custLinFactNeighborY="-20326"/>
      <dgm:spPr/>
      <dgm:t>
        <a:bodyPr/>
        <a:lstStyle/>
        <a:p>
          <a:endParaRPr lang="ru-RU"/>
        </a:p>
      </dgm:t>
    </dgm:pt>
    <dgm:pt modelId="{63B7A10C-A26D-4B28-8133-2B709431BE34}" type="pres">
      <dgm:prSet presAssocID="{7CF30E15-BBF7-4764-BBA5-3B7088BBFF0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8E4E1E7-0703-49CB-8B73-6B790B7CD949}" type="pres">
      <dgm:prSet presAssocID="{6DB99D3D-1CB4-4602-B78B-B739505694B4}" presName="node" presStyleLbl="node1" presStyleIdx="1" presStyleCnt="3" custScaleY="131392" custRadScaleRad="94935" custRadScaleInc="-12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A15CB-D7E1-4B31-BA11-F9E3D5CF7A1E}" type="pres">
      <dgm:prSet presAssocID="{C6145C35-9725-498B-8900-7DA9FC88358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4179DE8-8D8A-4C44-BEA6-F9F73879B29D}" type="pres">
      <dgm:prSet presAssocID="{C6145C35-9725-498B-8900-7DA9FC88358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18043AD-2029-4905-9363-5A06DA4D7127}" type="pres">
      <dgm:prSet presAssocID="{FAB0D036-67B4-4079-9183-E0879F0F3A45}" presName="node" presStyleLbl="node1" presStyleIdx="2" presStyleCnt="3" custScaleX="104064" custScaleY="120253" custRadScaleRad="91582" custRadScaleInc="1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EB5DB-046A-4652-A2E8-EABA3F3BFBEF}" type="pres">
      <dgm:prSet presAssocID="{6052FCC6-81A8-4CC2-88E0-B32130D2DADA}" presName="sibTrans" presStyleLbl="sibTrans2D1" presStyleIdx="2" presStyleCnt="3" custLinFactNeighborX="-28479" custLinFactNeighborY="-11745"/>
      <dgm:spPr/>
      <dgm:t>
        <a:bodyPr/>
        <a:lstStyle/>
        <a:p>
          <a:endParaRPr lang="ru-RU"/>
        </a:p>
      </dgm:t>
    </dgm:pt>
    <dgm:pt modelId="{6FD01445-E362-480B-99E6-97CDF1BB61A3}" type="pres">
      <dgm:prSet presAssocID="{6052FCC6-81A8-4CC2-88E0-B32130D2DAD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8609F21-CDCC-4BB6-B1F1-DCBAF7FBF5AB}" type="presOf" srcId="{47D15B5E-F51C-4746-8CBA-100159308D55}" destId="{33C9EDAA-A0ED-4FCA-9604-A86A8E9A6BD6}" srcOrd="0" destOrd="0" presId="urn:microsoft.com/office/officeart/2005/8/layout/cycle7"/>
    <dgm:cxn modelId="{E7483901-13CD-4D17-B0E5-01D9F4D89350}" type="presOf" srcId="{6052FCC6-81A8-4CC2-88E0-B32130D2DADA}" destId="{AF9EB5DB-046A-4652-A2E8-EABA3F3BFBEF}" srcOrd="0" destOrd="0" presId="urn:microsoft.com/office/officeart/2005/8/layout/cycle7"/>
    <dgm:cxn modelId="{F5BB7724-6498-45A6-84C0-F7D72959965E}" srcId="{CBCE7142-59FF-4CDF-9370-C69EE07672A3}" destId="{FAB0D036-67B4-4079-9183-E0879F0F3A45}" srcOrd="2" destOrd="0" parTransId="{F193A844-0FAA-466B-8652-C8A65557AC39}" sibTransId="{6052FCC6-81A8-4CC2-88E0-B32130D2DADA}"/>
    <dgm:cxn modelId="{38761FDE-383F-4265-9A50-511E2ADBBD77}" type="presOf" srcId="{6DB99D3D-1CB4-4602-B78B-B739505694B4}" destId="{48E4E1E7-0703-49CB-8B73-6B790B7CD949}" srcOrd="0" destOrd="0" presId="urn:microsoft.com/office/officeart/2005/8/layout/cycle7"/>
    <dgm:cxn modelId="{92C88B8F-170E-4443-975D-51182771E8E8}" type="presOf" srcId="{FAB0D036-67B4-4079-9183-E0879F0F3A45}" destId="{718043AD-2029-4905-9363-5A06DA4D7127}" srcOrd="0" destOrd="0" presId="urn:microsoft.com/office/officeart/2005/8/layout/cycle7"/>
    <dgm:cxn modelId="{7465A990-817E-4AF9-9FEE-BD90F34F0192}" type="presOf" srcId="{7CF30E15-BBF7-4764-BBA5-3B7088BBFF04}" destId="{39D74463-DE63-451F-A4DC-2F199CEB8B8B}" srcOrd="0" destOrd="0" presId="urn:microsoft.com/office/officeart/2005/8/layout/cycle7"/>
    <dgm:cxn modelId="{CD0ED8E6-5DC2-41E4-873F-F918C77CA963}" srcId="{CBCE7142-59FF-4CDF-9370-C69EE07672A3}" destId="{6DB99D3D-1CB4-4602-B78B-B739505694B4}" srcOrd="1" destOrd="0" parTransId="{AA2375B4-4637-4BED-A01A-B95399E79339}" sibTransId="{C6145C35-9725-498B-8900-7DA9FC88358F}"/>
    <dgm:cxn modelId="{78747162-B97C-4817-A51E-25DD52EA4368}" type="presOf" srcId="{C6145C35-9725-498B-8900-7DA9FC88358F}" destId="{C4179DE8-8D8A-4C44-BEA6-F9F73879B29D}" srcOrd="1" destOrd="0" presId="urn:microsoft.com/office/officeart/2005/8/layout/cycle7"/>
    <dgm:cxn modelId="{B8CBC32B-7F06-44BA-960A-5E201394B25D}" type="presOf" srcId="{6052FCC6-81A8-4CC2-88E0-B32130D2DADA}" destId="{6FD01445-E362-480B-99E6-97CDF1BB61A3}" srcOrd="1" destOrd="0" presId="urn:microsoft.com/office/officeart/2005/8/layout/cycle7"/>
    <dgm:cxn modelId="{16729E3E-F411-4547-85D3-BFB5BB1B11C5}" type="presOf" srcId="{C6145C35-9725-498B-8900-7DA9FC88358F}" destId="{FFBA15CB-D7E1-4B31-BA11-F9E3D5CF7A1E}" srcOrd="0" destOrd="0" presId="urn:microsoft.com/office/officeart/2005/8/layout/cycle7"/>
    <dgm:cxn modelId="{F4028C8F-85CF-4D29-AC25-C54A826E8A30}" srcId="{CBCE7142-59FF-4CDF-9370-C69EE07672A3}" destId="{47D15B5E-F51C-4746-8CBA-100159308D55}" srcOrd="0" destOrd="0" parTransId="{70DB138C-03C3-480E-9EF2-225FC093328C}" sibTransId="{7CF30E15-BBF7-4764-BBA5-3B7088BBFF04}"/>
    <dgm:cxn modelId="{9F12325A-9BAC-4399-8E7F-D221CF700BD5}" type="presOf" srcId="{CBCE7142-59FF-4CDF-9370-C69EE07672A3}" destId="{5D0CC8DC-B202-4D61-88E7-B965737DA521}" srcOrd="0" destOrd="0" presId="urn:microsoft.com/office/officeart/2005/8/layout/cycle7"/>
    <dgm:cxn modelId="{2F5CD559-EA30-4A5C-9B69-2A014880CA5C}" type="presOf" srcId="{7CF30E15-BBF7-4764-BBA5-3B7088BBFF04}" destId="{63B7A10C-A26D-4B28-8133-2B709431BE34}" srcOrd="1" destOrd="0" presId="urn:microsoft.com/office/officeart/2005/8/layout/cycle7"/>
    <dgm:cxn modelId="{5CF6D604-8806-47ED-B2F0-03429B78D4F7}" type="presParOf" srcId="{5D0CC8DC-B202-4D61-88E7-B965737DA521}" destId="{33C9EDAA-A0ED-4FCA-9604-A86A8E9A6BD6}" srcOrd="0" destOrd="0" presId="urn:microsoft.com/office/officeart/2005/8/layout/cycle7"/>
    <dgm:cxn modelId="{A34EE1E5-8884-47D5-A13F-110FCFCB4A3C}" type="presParOf" srcId="{5D0CC8DC-B202-4D61-88E7-B965737DA521}" destId="{39D74463-DE63-451F-A4DC-2F199CEB8B8B}" srcOrd="1" destOrd="0" presId="urn:microsoft.com/office/officeart/2005/8/layout/cycle7"/>
    <dgm:cxn modelId="{9E4A6C68-53AF-42DB-AD7E-30C96E114551}" type="presParOf" srcId="{39D74463-DE63-451F-A4DC-2F199CEB8B8B}" destId="{63B7A10C-A26D-4B28-8133-2B709431BE34}" srcOrd="0" destOrd="0" presId="urn:microsoft.com/office/officeart/2005/8/layout/cycle7"/>
    <dgm:cxn modelId="{08B3DCBC-0C58-4299-96C2-13E8FB4E0558}" type="presParOf" srcId="{5D0CC8DC-B202-4D61-88E7-B965737DA521}" destId="{48E4E1E7-0703-49CB-8B73-6B790B7CD949}" srcOrd="2" destOrd="0" presId="urn:microsoft.com/office/officeart/2005/8/layout/cycle7"/>
    <dgm:cxn modelId="{C36C3F38-F7D6-4405-AF54-59734034A5AB}" type="presParOf" srcId="{5D0CC8DC-B202-4D61-88E7-B965737DA521}" destId="{FFBA15CB-D7E1-4B31-BA11-F9E3D5CF7A1E}" srcOrd="3" destOrd="0" presId="urn:microsoft.com/office/officeart/2005/8/layout/cycle7"/>
    <dgm:cxn modelId="{7D5D7E84-EBEB-4C4D-BFDD-7083307E6BA7}" type="presParOf" srcId="{FFBA15CB-D7E1-4B31-BA11-F9E3D5CF7A1E}" destId="{C4179DE8-8D8A-4C44-BEA6-F9F73879B29D}" srcOrd="0" destOrd="0" presId="urn:microsoft.com/office/officeart/2005/8/layout/cycle7"/>
    <dgm:cxn modelId="{116A8A88-7C07-492C-A42D-11872B0F9A9A}" type="presParOf" srcId="{5D0CC8DC-B202-4D61-88E7-B965737DA521}" destId="{718043AD-2029-4905-9363-5A06DA4D7127}" srcOrd="4" destOrd="0" presId="urn:microsoft.com/office/officeart/2005/8/layout/cycle7"/>
    <dgm:cxn modelId="{0EA4AB68-DE49-4C7B-91E4-BF896AA630D2}" type="presParOf" srcId="{5D0CC8DC-B202-4D61-88E7-B965737DA521}" destId="{AF9EB5DB-046A-4652-A2E8-EABA3F3BFBEF}" srcOrd="5" destOrd="0" presId="urn:microsoft.com/office/officeart/2005/8/layout/cycle7"/>
    <dgm:cxn modelId="{187004F4-4FFE-4D54-8B71-3587823A02FC}" type="presParOf" srcId="{AF9EB5DB-046A-4652-A2E8-EABA3F3BFBEF}" destId="{6FD01445-E362-480B-99E6-97CDF1BB61A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975F0-195E-40F7-8205-9687AFFA3C0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6C848D-2B40-4F7E-93FE-840465D6EB61}">
      <dgm:prSet phldrT="[Текст]"/>
      <dgm:spPr/>
      <dgm:t>
        <a:bodyPr/>
        <a:lstStyle/>
        <a:p>
          <a:r>
            <a:rPr lang="ru-RU" dirty="0" smtClean="0"/>
            <a:t>СТРАТЕГИЯ</a:t>
          </a:r>
          <a:endParaRPr lang="ru-RU" dirty="0"/>
        </a:p>
      </dgm:t>
    </dgm:pt>
    <dgm:pt modelId="{4C404DC8-B3DF-4A04-8373-B36F442AA059}" type="parTrans" cxnId="{D1A3F34A-734A-4467-AD25-E8E4A6BE0E45}">
      <dgm:prSet/>
      <dgm:spPr/>
      <dgm:t>
        <a:bodyPr/>
        <a:lstStyle/>
        <a:p>
          <a:endParaRPr lang="ru-RU"/>
        </a:p>
      </dgm:t>
    </dgm:pt>
    <dgm:pt modelId="{33E7C3E2-AF31-4AD1-B0B1-2DFFC9011391}" type="sibTrans" cxnId="{D1A3F34A-734A-4467-AD25-E8E4A6BE0E45}">
      <dgm:prSet/>
      <dgm:spPr/>
      <dgm:t>
        <a:bodyPr/>
        <a:lstStyle/>
        <a:p>
          <a:endParaRPr lang="ru-RU"/>
        </a:p>
      </dgm:t>
    </dgm:pt>
    <dgm:pt modelId="{2DC6189A-9F85-4D14-87FC-B5B4DF363B25}">
      <dgm:prSet phldrT="[Текст]"/>
      <dgm:spPr/>
      <dgm:t>
        <a:bodyPr/>
        <a:lstStyle/>
        <a:p>
          <a:r>
            <a:rPr lang="ru-RU" dirty="0" smtClean="0"/>
            <a:t>Уровень целеполагания</a:t>
          </a:r>
        </a:p>
        <a:p>
          <a:r>
            <a:rPr lang="ru-RU" dirty="0" smtClean="0"/>
            <a:t>(разработана)</a:t>
          </a:r>
          <a:endParaRPr lang="ru-RU" dirty="0"/>
        </a:p>
      </dgm:t>
    </dgm:pt>
    <dgm:pt modelId="{1B950FB2-14DE-476F-8123-7B83BA7F842D}" type="parTrans" cxnId="{8CF13A96-3EC7-4DC1-9D61-0D8A90DAB521}">
      <dgm:prSet/>
      <dgm:spPr/>
      <dgm:t>
        <a:bodyPr/>
        <a:lstStyle/>
        <a:p>
          <a:endParaRPr lang="ru-RU"/>
        </a:p>
      </dgm:t>
    </dgm:pt>
    <dgm:pt modelId="{4671F95D-C107-432D-9B37-35A15AC4682D}" type="sibTrans" cxnId="{8CF13A96-3EC7-4DC1-9D61-0D8A90DAB521}">
      <dgm:prSet/>
      <dgm:spPr/>
      <dgm:t>
        <a:bodyPr/>
        <a:lstStyle/>
        <a:p>
          <a:endParaRPr lang="ru-RU"/>
        </a:p>
      </dgm:t>
    </dgm:pt>
    <dgm:pt modelId="{429B859F-438E-47D6-9CEB-49D0133ACD92}">
      <dgm:prSet phldrT="[Текст]"/>
      <dgm:spPr/>
      <dgm:t>
        <a:bodyPr/>
        <a:lstStyle/>
        <a:p>
          <a:r>
            <a:rPr lang="ru-RU" dirty="0" smtClean="0"/>
            <a:t>Уровень </a:t>
          </a:r>
          <a:r>
            <a:rPr lang="ru-RU" dirty="0" err="1" smtClean="0"/>
            <a:t>инструментализации</a:t>
          </a:r>
          <a:endParaRPr lang="ru-RU" dirty="0" smtClean="0"/>
        </a:p>
        <a:p>
          <a:r>
            <a:rPr lang="ru-RU" dirty="0" smtClean="0"/>
            <a:t>(отсутствует)</a:t>
          </a:r>
          <a:endParaRPr lang="ru-RU" dirty="0"/>
        </a:p>
      </dgm:t>
    </dgm:pt>
    <dgm:pt modelId="{1B5D1FDC-581E-4088-9C00-BFE170CBE8F5}" type="parTrans" cxnId="{AF273806-A21D-403A-BCDD-47769442EF82}">
      <dgm:prSet/>
      <dgm:spPr/>
      <dgm:t>
        <a:bodyPr/>
        <a:lstStyle/>
        <a:p>
          <a:endParaRPr lang="ru-RU"/>
        </a:p>
      </dgm:t>
    </dgm:pt>
    <dgm:pt modelId="{B4D4ECE6-1B52-4045-8F46-59C6D8ACD97E}" type="sibTrans" cxnId="{AF273806-A21D-403A-BCDD-47769442EF82}">
      <dgm:prSet/>
      <dgm:spPr/>
      <dgm:t>
        <a:bodyPr/>
        <a:lstStyle/>
        <a:p>
          <a:endParaRPr lang="ru-RU"/>
        </a:p>
      </dgm:t>
    </dgm:pt>
    <dgm:pt modelId="{D2FCF6CB-0652-4398-A14C-0979FB8ECFCE}" type="pres">
      <dgm:prSet presAssocID="{0F0975F0-195E-40F7-8205-9687AFFA3C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DF67D-725E-42BF-A4D3-B38C68CC7356}" type="pres">
      <dgm:prSet presAssocID="{EE6C848D-2B40-4F7E-93FE-840465D6EB61}" presName="root1" presStyleCnt="0"/>
      <dgm:spPr/>
    </dgm:pt>
    <dgm:pt modelId="{F00988ED-D59F-4010-8C51-5F355C3C75F7}" type="pres">
      <dgm:prSet presAssocID="{EE6C848D-2B40-4F7E-93FE-840465D6EB61}" presName="LevelOneTextNode" presStyleLbl="node0" presStyleIdx="0" presStyleCnt="1" custScaleY="54640" custLinFactNeighborX="176" custLinFactNeighborY="-84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EE8212-D028-4746-AA83-6217A93F6B60}" type="pres">
      <dgm:prSet presAssocID="{EE6C848D-2B40-4F7E-93FE-840465D6EB61}" presName="level2hierChild" presStyleCnt="0"/>
      <dgm:spPr/>
    </dgm:pt>
    <dgm:pt modelId="{E48C9391-2357-44BF-BF74-BE9C1EFA8BE8}" type="pres">
      <dgm:prSet presAssocID="{1B950FB2-14DE-476F-8123-7B83BA7F842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7244E5E-E76C-429D-90E4-CA78CF479DEE}" type="pres">
      <dgm:prSet presAssocID="{1B950FB2-14DE-476F-8123-7B83BA7F842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CA58F1D-D6FA-4B0B-BFA3-ABFEE5B21E50}" type="pres">
      <dgm:prSet presAssocID="{2DC6189A-9F85-4D14-87FC-B5B4DF363B25}" presName="root2" presStyleCnt="0"/>
      <dgm:spPr/>
    </dgm:pt>
    <dgm:pt modelId="{A1FEE95E-6C0D-4518-A792-82999F39C48F}" type="pres">
      <dgm:prSet presAssocID="{2DC6189A-9F85-4D14-87FC-B5B4DF363B25}" presName="LevelTwoTextNode" presStyleLbl="node2" presStyleIdx="0" presStyleCnt="2" custScaleY="42947" custLinFactNeighborX="-3183" custLinFactNeighborY="-88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2FBDF-B9D0-4809-B978-D79553544487}" type="pres">
      <dgm:prSet presAssocID="{2DC6189A-9F85-4D14-87FC-B5B4DF363B25}" presName="level3hierChild" presStyleCnt="0"/>
      <dgm:spPr/>
    </dgm:pt>
    <dgm:pt modelId="{D935AC80-4536-47CC-A3D1-18B0EABD0B20}" type="pres">
      <dgm:prSet presAssocID="{1B5D1FDC-581E-4088-9C00-BFE170CBE8F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50EEF4A-DC41-4147-BCC3-45B875CF8745}" type="pres">
      <dgm:prSet presAssocID="{1B5D1FDC-581E-4088-9C00-BFE170CBE8F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AE35408-DCD7-49E3-B074-E5D9610BD205}" type="pres">
      <dgm:prSet presAssocID="{429B859F-438E-47D6-9CEB-49D0133ACD92}" presName="root2" presStyleCnt="0"/>
      <dgm:spPr/>
    </dgm:pt>
    <dgm:pt modelId="{E908936E-A248-40BC-8C6D-4D2850080735}" type="pres">
      <dgm:prSet presAssocID="{429B859F-438E-47D6-9CEB-49D0133ACD92}" presName="LevelTwoTextNode" presStyleLbl="node2" presStyleIdx="1" presStyleCnt="2" custScaleY="51174" custLinFactNeighborX="-3187" custLinFactNeighborY="-27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51EA8-3890-44EE-B9F6-FE0B267F8014}" type="pres">
      <dgm:prSet presAssocID="{429B859F-438E-47D6-9CEB-49D0133ACD92}" presName="level3hierChild" presStyleCnt="0"/>
      <dgm:spPr/>
    </dgm:pt>
  </dgm:ptLst>
  <dgm:cxnLst>
    <dgm:cxn modelId="{537DA9F4-4756-4070-A3CD-44ABC8961D2E}" type="presOf" srcId="{0F0975F0-195E-40F7-8205-9687AFFA3C03}" destId="{D2FCF6CB-0652-4398-A14C-0979FB8ECFCE}" srcOrd="0" destOrd="0" presId="urn:microsoft.com/office/officeart/2005/8/layout/hierarchy2"/>
    <dgm:cxn modelId="{BB3C8A1E-FFE5-490A-8BC0-560D212B8861}" type="presOf" srcId="{429B859F-438E-47D6-9CEB-49D0133ACD92}" destId="{E908936E-A248-40BC-8C6D-4D2850080735}" srcOrd="0" destOrd="0" presId="urn:microsoft.com/office/officeart/2005/8/layout/hierarchy2"/>
    <dgm:cxn modelId="{3F853D0C-2CDA-4071-A9E5-14131BF8289A}" type="presOf" srcId="{1B5D1FDC-581E-4088-9C00-BFE170CBE8F5}" destId="{D935AC80-4536-47CC-A3D1-18B0EABD0B20}" srcOrd="0" destOrd="0" presId="urn:microsoft.com/office/officeart/2005/8/layout/hierarchy2"/>
    <dgm:cxn modelId="{820947A1-60AC-48B9-8E5A-81601F3EABBB}" type="presOf" srcId="{1B950FB2-14DE-476F-8123-7B83BA7F842D}" destId="{C7244E5E-E76C-429D-90E4-CA78CF479DEE}" srcOrd="1" destOrd="0" presId="urn:microsoft.com/office/officeart/2005/8/layout/hierarchy2"/>
    <dgm:cxn modelId="{8CF13A96-3EC7-4DC1-9D61-0D8A90DAB521}" srcId="{EE6C848D-2B40-4F7E-93FE-840465D6EB61}" destId="{2DC6189A-9F85-4D14-87FC-B5B4DF363B25}" srcOrd="0" destOrd="0" parTransId="{1B950FB2-14DE-476F-8123-7B83BA7F842D}" sibTransId="{4671F95D-C107-432D-9B37-35A15AC4682D}"/>
    <dgm:cxn modelId="{2CAE33A2-6178-4F3B-BD34-7397FA8EE1F2}" type="presOf" srcId="{2DC6189A-9F85-4D14-87FC-B5B4DF363B25}" destId="{A1FEE95E-6C0D-4518-A792-82999F39C48F}" srcOrd="0" destOrd="0" presId="urn:microsoft.com/office/officeart/2005/8/layout/hierarchy2"/>
    <dgm:cxn modelId="{3A000847-1E76-460F-9CE3-BED4E713F0D4}" type="presOf" srcId="{EE6C848D-2B40-4F7E-93FE-840465D6EB61}" destId="{F00988ED-D59F-4010-8C51-5F355C3C75F7}" srcOrd="0" destOrd="0" presId="urn:microsoft.com/office/officeart/2005/8/layout/hierarchy2"/>
    <dgm:cxn modelId="{AF273806-A21D-403A-BCDD-47769442EF82}" srcId="{EE6C848D-2B40-4F7E-93FE-840465D6EB61}" destId="{429B859F-438E-47D6-9CEB-49D0133ACD92}" srcOrd="1" destOrd="0" parTransId="{1B5D1FDC-581E-4088-9C00-BFE170CBE8F5}" sibTransId="{B4D4ECE6-1B52-4045-8F46-59C6D8ACD97E}"/>
    <dgm:cxn modelId="{D1A3F34A-734A-4467-AD25-E8E4A6BE0E45}" srcId="{0F0975F0-195E-40F7-8205-9687AFFA3C03}" destId="{EE6C848D-2B40-4F7E-93FE-840465D6EB61}" srcOrd="0" destOrd="0" parTransId="{4C404DC8-B3DF-4A04-8373-B36F442AA059}" sibTransId="{33E7C3E2-AF31-4AD1-B0B1-2DFFC9011391}"/>
    <dgm:cxn modelId="{32E3B131-39D9-4F8A-8683-F9DA240EE8BD}" type="presOf" srcId="{1B5D1FDC-581E-4088-9C00-BFE170CBE8F5}" destId="{F50EEF4A-DC41-4147-BCC3-45B875CF8745}" srcOrd="1" destOrd="0" presId="urn:microsoft.com/office/officeart/2005/8/layout/hierarchy2"/>
    <dgm:cxn modelId="{92B6A0C3-F24C-4AB4-90AF-9AF0322C79F8}" type="presOf" srcId="{1B950FB2-14DE-476F-8123-7B83BA7F842D}" destId="{E48C9391-2357-44BF-BF74-BE9C1EFA8BE8}" srcOrd="0" destOrd="0" presId="urn:microsoft.com/office/officeart/2005/8/layout/hierarchy2"/>
    <dgm:cxn modelId="{E64A0DEF-DE6E-405C-9F57-40022A594528}" type="presParOf" srcId="{D2FCF6CB-0652-4398-A14C-0979FB8ECFCE}" destId="{5D6DF67D-725E-42BF-A4D3-B38C68CC7356}" srcOrd="0" destOrd="0" presId="urn:microsoft.com/office/officeart/2005/8/layout/hierarchy2"/>
    <dgm:cxn modelId="{315674C7-EC77-4EB4-9C0F-4EF2CD71F0EC}" type="presParOf" srcId="{5D6DF67D-725E-42BF-A4D3-B38C68CC7356}" destId="{F00988ED-D59F-4010-8C51-5F355C3C75F7}" srcOrd="0" destOrd="0" presId="urn:microsoft.com/office/officeart/2005/8/layout/hierarchy2"/>
    <dgm:cxn modelId="{BAE396D6-537E-4B60-8AE4-ACCADA5CC35F}" type="presParOf" srcId="{5D6DF67D-725E-42BF-A4D3-B38C68CC7356}" destId="{55EE8212-D028-4746-AA83-6217A93F6B60}" srcOrd="1" destOrd="0" presId="urn:microsoft.com/office/officeart/2005/8/layout/hierarchy2"/>
    <dgm:cxn modelId="{4EC3E720-90FA-40B5-91D5-7BB492D2A425}" type="presParOf" srcId="{55EE8212-D028-4746-AA83-6217A93F6B60}" destId="{E48C9391-2357-44BF-BF74-BE9C1EFA8BE8}" srcOrd="0" destOrd="0" presId="urn:microsoft.com/office/officeart/2005/8/layout/hierarchy2"/>
    <dgm:cxn modelId="{5A19925E-C1F2-40F7-83CE-FDE71C4E27B8}" type="presParOf" srcId="{E48C9391-2357-44BF-BF74-BE9C1EFA8BE8}" destId="{C7244E5E-E76C-429D-90E4-CA78CF479DEE}" srcOrd="0" destOrd="0" presId="urn:microsoft.com/office/officeart/2005/8/layout/hierarchy2"/>
    <dgm:cxn modelId="{1C77A985-8E9C-4CF8-99C7-6C78FB51BB48}" type="presParOf" srcId="{55EE8212-D028-4746-AA83-6217A93F6B60}" destId="{CCA58F1D-D6FA-4B0B-BFA3-ABFEE5B21E50}" srcOrd="1" destOrd="0" presId="urn:microsoft.com/office/officeart/2005/8/layout/hierarchy2"/>
    <dgm:cxn modelId="{E56BABB5-7FBD-4080-B783-50165F8AF740}" type="presParOf" srcId="{CCA58F1D-D6FA-4B0B-BFA3-ABFEE5B21E50}" destId="{A1FEE95E-6C0D-4518-A792-82999F39C48F}" srcOrd="0" destOrd="0" presId="urn:microsoft.com/office/officeart/2005/8/layout/hierarchy2"/>
    <dgm:cxn modelId="{E017CAC3-98EB-4EC8-8267-795CEA6AED56}" type="presParOf" srcId="{CCA58F1D-D6FA-4B0B-BFA3-ABFEE5B21E50}" destId="{38F2FBDF-B9D0-4809-B978-D79553544487}" srcOrd="1" destOrd="0" presId="urn:microsoft.com/office/officeart/2005/8/layout/hierarchy2"/>
    <dgm:cxn modelId="{433457CE-0009-405A-B8AA-C73563A84FFC}" type="presParOf" srcId="{55EE8212-D028-4746-AA83-6217A93F6B60}" destId="{D935AC80-4536-47CC-A3D1-18B0EABD0B20}" srcOrd="2" destOrd="0" presId="urn:microsoft.com/office/officeart/2005/8/layout/hierarchy2"/>
    <dgm:cxn modelId="{7EB9C717-8CA5-4120-B445-450746968C32}" type="presParOf" srcId="{D935AC80-4536-47CC-A3D1-18B0EABD0B20}" destId="{F50EEF4A-DC41-4147-BCC3-45B875CF8745}" srcOrd="0" destOrd="0" presId="urn:microsoft.com/office/officeart/2005/8/layout/hierarchy2"/>
    <dgm:cxn modelId="{F9731FBA-515E-45EC-B554-E88205A31582}" type="presParOf" srcId="{55EE8212-D028-4746-AA83-6217A93F6B60}" destId="{0AE35408-DCD7-49E3-B074-E5D9610BD205}" srcOrd="3" destOrd="0" presId="urn:microsoft.com/office/officeart/2005/8/layout/hierarchy2"/>
    <dgm:cxn modelId="{A1410BA4-57DE-4C52-B794-68BE210E4E7C}" type="presParOf" srcId="{0AE35408-DCD7-49E3-B074-E5D9610BD205}" destId="{E908936E-A248-40BC-8C6D-4D2850080735}" srcOrd="0" destOrd="0" presId="urn:microsoft.com/office/officeart/2005/8/layout/hierarchy2"/>
    <dgm:cxn modelId="{CBA08786-E054-4F42-AB10-9856DC399035}" type="presParOf" srcId="{0AE35408-DCD7-49E3-B074-E5D9610BD205}" destId="{E7751EA8-3890-44EE-B9F6-FE0B267F80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111D-79B5-47F9-B872-3367CDDD9877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87564B6-FBF1-4EC6-8BFF-6359F3923B7B}">
      <dgm:prSet phldrT="[Текст]" custT="1"/>
      <dgm:spPr/>
      <dgm:t>
        <a:bodyPr/>
        <a:lstStyle/>
        <a:p>
          <a:r>
            <a:rPr lang="ru-RU" sz="2800" dirty="0" smtClean="0"/>
            <a:t>Системного уровня </a:t>
          </a:r>
        </a:p>
      </dgm:t>
    </dgm:pt>
    <dgm:pt modelId="{B4F7C1C5-C78B-42D0-8720-B99B70623C6A}" type="parTrans" cxnId="{C250671E-B423-4C8C-BF25-4C34E32A2F14}">
      <dgm:prSet/>
      <dgm:spPr/>
      <dgm:t>
        <a:bodyPr/>
        <a:lstStyle/>
        <a:p>
          <a:endParaRPr lang="ru-RU"/>
        </a:p>
      </dgm:t>
    </dgm:pt>
    <dgm:pt modelId="{1EDC5BAB-B7D3-4F06-9711-336826033B9F}" type="sibTrans" cxnId="{C250671E-B423-4C8C-BF25-4C34E32A2F14}">
      <dgm:prSet/>
      <dgm:spPr/>
      <dgm:t>
        <a:bodyPr/>
        <a:lstStyle/>
        <a:p>
          <a:endParaRPr lang="ru-RU"/>
        </a:p>
      </dgm:t>
    </dgm:pt>
    <dgm:pt modelId="{33EFFE67-6772-444D-A634-36489E36C57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Система не дает возможности подробно фиксировать качественные характеристики публикации</a:t>
          </a:r>
          <a:endParaRPr lang="ru-RU" sz="1800" dirty="0"/>
        </a:p>
      </dgm:t>
    </dgm:pt>
    <dgm:pt modelId="{8CFCC4D2-7790-484F-A281-543140C30358}" type="parTrans" cxnId="{0672C30B-A00A-4FE2-B84F-F30EC4F1AC3A}">
      <dgm:prSet/>
      <dgm:spPr/>
      <dgm:t>
        <a:bodyPr/>
        <a:lstStyle/>
        <a:p>
          <a:endParaRPr lang="ru-RU"/>
        </a:p>
      </dgm:t>
    </dgm:pt>
    <dgm:pt modelId="{D5DBCCB8-3DB7-49F8-8B7C-A5CB1445E1F7}" type="sibTrans" cxnId="{0672C30B-A00A-4FE2-B84F-F30EC4F1AC3A}">
      <dgm:prSet/>
      <dgm:spPr/>
      <dgm:t>
        <a:bodyPr/>
        <a:lstStyle/>
        <a:p>
          <a:endParaRPr lang="ru-RU"/>
        </a:p>
      </dgm:t>
    </dgm:pt>
    <dgm:pt modelId="{55F1EA46-FFE0-4965-9722-CD7812433639}">
      <dgm:prSet phldrT="[Текст]" custT="1"/>
      <dgm:spPr/>
      <dgm:t>
        <a:bodyPr/>
        <a:lstStyle/>
        <a:p>
          <a:r>
            <a:rPr lang="ru-RU" sz="1800" dirty="0" smtClean="0"/>
            <a:t>В «братской могиле» раздела «научные рецензируемые статьи» соседствуют информационные сообщения в журналах  РИНЦ и статьи первого квартиля </a:t>
          </a:r>
          <a:r>
            <a:rPr lang="en-US" sz="1800" dirty="0" smtClean="0"/>
            <a:t>SCOPUS</a:t>
          </a:r>
          <a:r>
            <a:rPr lang="ru-RU" sz="1800" dirty="0" smtClean="0"/>
            <a:t>, причем их сортировка на стадии отчета невозможна</a:t>
          </a:r>
          <a:endParaRPr lang="ru-RU" sz="1800" dirty="0"/>
        </a:p>
      </dgm:t>
    </dgm:pt>
    <dgm:pt modelId="{0F50AE93-1867-4EC9-8B3D-FD0526D48E89}" type="parTrans" cxnId="{0A11B1B3-EE02-4363-8218-E864015A86B1}">
      <dgm:prSet/>
      <dgm:spPr/>
      <dgm:t>
        <a:bodyPr/>
        <a:lstStyle/>
        <a:p>
          <a:endParaRPr lang="ru-RU"/>
        </a:p>
      </dgm:t>
    </dgm:pt>
    <dgm:pt modelId="{B89CA352-99BD-4173-8465-25EB50BFC2E0}" type="sibTrans" cxnId="{0A11B1B3-EE02-4363-8218-E864015A86B1}">
      <dgm:prSet/>
      <dgm:spPr/>
      <dgm:t>
        <a:bodyPr/>
        <a:lstStyle/>
        <a:p>
          <a:endParaRPr lang="ru-RU"/>
        </a:p>
      </dgm:t>
    </dgm:pt>
    <dgm:pt modelId="{E4E58FBE-0036-435F-80A9-98C2C15507D7}">
      <dgm:prSet phldrT="[Текст]" custT="1"/>
      <dgm:spPr/>
      <dgm:t>
        <a:bodyPr/>
        <a:lstStyle/>
        <a:p>
          <a:r>
            <a:rPr lang="ru-RU" sz="2800" dirty="0" smtClean="0"/>
            <a:t>Локального уровня</a:t>
          </a:r>
        </a:p>
      </dgm:t>
    </dgm:pt>
    <dgm:pt modelId="{5E3CAA22-738A-47B0-B843-7D20A7150933}" type="parTrans" cxnId="{C94D1141-3911-4E1D-855D-85438CFBA552}">
      <dgm:prSet/>
      <dgm:spPr/>
      <dgm:t>
        <a:bodyPr/>
        <a:lstStyle/>
        <a:p>
          <a:endParaRPr lang="ru-RU"/>
        </a:p>
      </dgm:t>
    </dgm:pt>
    <dgm:pt modelId="{461612A8-639A-4624-A1B8-5D4FD4ABE9D2}" type="sibTrans" cxnId="{C94D1141-3911-4E1D-855D-85438CFBA552}">
      <dgm:prSet/>
      <dgm:spPr/>
      <dgm:t>
        <a:bodyPr/>
        <a:lstStyle/>
        <a:p>
          <a:endParaRPr lang="ru-RU"/>
        </a:p>
      </dgm:t>
    </dgm:pt>
    <dgm:pt modelId="{EF4A49B9-1D0D-4A39-8062-96A0F5618DE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Типология результатов и видов научной деятельности, заложенная в основу системы, может быть трактована различно</a:t>
          </a:r>
          <a:endParaRPr lang="ru-RU" sz="1800" dirty="0"/>
        </a:p>
      </dgm:t>
    </dgm:pt>
    <dgm:pt modelId="{861FF522-7CEB-48C3-A481-C4FA0FAFEB46}" type="parTrans" cxnId="{C7E9B56F-789E-4239-82D3-F9157C587161}">
      <dgm:prSet/>
      <dgm:spPr/>
      <dgm:t>
        <a:bodyPr/>
        <a:lstStyle/>
        <a:p>
          <a:endParaRPr lang="ru-RU"/>
        </a:p>
      </dgm:t>
    </dgm:pt>
    <dgm:pt modelId="{8BB912B6-7D40-4148-ABB8-070167BEFE63}" type="sibTrans" cxnId="{C7E9B56F-789E-4239-82D3-F9157C587161}">
      <dgm:prSet/>
      <dgm:spPr/>
      <dgm:t>
        <a:bodyPr/>
        <a:lstStyle/>
        <a:p>
          <a:endParaRPr lang="ru-RU"/>
        </a:p>
      </dgm:t>
    </dgm:pt>
    <dgm:pt modelId="{51B8FB11-8148-45CF-AEC2-4E392004860F}">
      <dgm:prSet phldrT="[Текст]" custT="1"/>
      <dgm:spPr/>
      <dgm:t>
        <a:bodyPr/>
        <a:lstStyle/>
        <a:p>
          <a:r>
            <a:rPr lang="ru-RU" sz="1800" dirty="0" smtClean="0"/>
            <a:t>НПР однотипные действия и публикации вносили в разные разделы системы, что сделало невозможным адекватный сравнительный анализ показателей сотрудников и подразделений</a:t>
          </a:r>
          <a:endParaRPr lang="ru-RU" sz="1800" dirty="0"/>
        </a:p>
      </dgm:t>
    </dgm:pt>
    <dgm:pt modelId="{A40C32BE-354D-453B-8935-A7BCDA8CCB00}" type="parTrans" cxnId="{770447E7-C184-40EA-8680-8D5A00EE59F2}">
      <dgm:prSet/>
      <dgm:spPr/>
      <dgm:t>
        <a:bodyPr/>
        <a:lstStyle/>
        <a:p>
          <a:endParaRPr lang="ru-RU"/>
        </a:p>
      </dgm:t>
    </dgm:pt>
    <dgm:pt modelId="{0B6DDE2A-8AE0-4EA1-891E-11B16EFBEE90}" type="sibTrans" cxnId="{770447E7-C184-40EA-8680-8D5A00EE59F2}">
      <dgm:prSet/>
      <dgm:spPr/>
      <dgm:t>
        <a:bodyPr/>
        <a:lstStyle/>
        <a:p>
          <a:endParaRPr lang="ru-RU"/>
        </a:p>
      </dgm:t>
    </dgm:pt>
    <dgm:pt modelId="{C52626E0-C382-4A34-B096-8A44A7B4D84D}" type="pres">
      <dgm:prSet presAssocID="{0FBA111D-79B5-47F9-B872-3367CDDD98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3B3862-96AF-460D-BBE4-AC8B7274A759}" type="pres">
      <dgm:prSet presAssocID="{987564B6-FBF1-4EC6-8BFF-6359F3923B7B}" presName="root" presStyleCnt="0"/>
      <dgm:spPr/>
    </dgm:pt>
    <dgm:pt modelId="{8FA4DB96-7E57-42FE-ACCB-6DA18E4E4795}" type="pres">
      <dgm:prSet presAssocID="{987564B6-FBF1-4EC6-8BFF-6359F3923B7B}" presName="rootComposite" presStyleCnt="0"/>
      <dgm:spPr/>
    </dgm:pt>
    <dgm:pt modelId="{6FC8A63C-E9D0-46B3-86A1-D853B057D53D}" type="pres">
      <dgm:prSet presAssocID="{987564B6-FBF1-4EC6-8BFF-6359F3923B7B}" presName="rootText" presStyleLbl="node1" presStyleIdx="0" presStyleCnt="2" custScaleX="211676" custScaleY="44408" custLinFactNeighborX="-260" custLinFactNeighborY="-42337"/>
      <dgm:spPr/>
      <dgm:t>
        <a:bodyPr/>
        <a:lstStyle/>
        <a:p>
          <a:endParaRPr lang="ru-RU"/>
        </a:p>
      </dgm:t>
    </dgm:pt>
    <dgm:pt modelId="{6AA573DE-F0B4-4F41-894D-55492C2841AF}" type="pres">
      <dgm:prSet presAssocID="{987564B6-FBF1-4EC6-8BFF-6359F3923B7B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6E5FB4-E501-407B-BFDD-768B70B2EDA7}" type="pres">
      <dgm:prSet presAssocID="{987564B6-FBF1-4EC6-8BFF-6359F3923B7B}" presName="childShape" presStyleCnt="0"/>
      <dgm:spPr/>
    </dgm:pt>
    <dgm:pt modelId="{A02FF3B9-E6E5-4FFE-931B-15DCCE16FBF3}" type="pres">
      <dgm:prSet presAssocID="{8CFCC4D2-7790-484F-A281-543140C3035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B4F64A-B403-445F-AC8A-1F8A1B44D831}" type="pres">
      <dgm:prSet presAssocID="{33EFFE67-6772-444D-A634-36489E36C575}" presName="childText" presStyleLbl="bgAcc1" presStyleIdx="0" presStyleCnt="4" custScaleX="269209" custScaleY="164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F1011-5A0A-4F1E-A9E4-6114E15420F1}" type="pres">
      <dgm:prSet presAssocID="{0F50AE93-1867-4EC9-8B3D-FD0526D48E8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9D8B086-D4B1-482D-829F-9864BFCF620C}" type="pres">
      <dgm:prSet presAssocID="{55F1EA46-FFE0-4965-9722-CD7812433639}" presName="childText" presStyleLbl="bgAcc1" presStyleIdx="1" presStyleCnt="4" custScaleX="271188" custScaleY="28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1187E-EFF9-4C5A-B19E-8352DCF7C449}" type="pres">
      <dgm:prSet presAssocID="{E4E58FBE-0036-435F-80A9-98C2C15507D7}" presName="root" presStyleCnt="0"/>
      <dgm:spPr/>
    </dgm:pt>
    <dgm:pt modelId="{482604A4-6309-4D13-95AC-6E2367B21E6C}" type="pres">
      <dgm:prSet presAssocID="{E4E58FBE-0036-435F-80A9-98C2C15507D7}" presName="rootComposite" presStyleCnt="0"/>
      <dgm:spPr/>
    </dgm:pt>
    <dgm:pt modelId="{8B6316A2-4C46-4EDE-976E-08DE3A2EA58B}" type="pres">
      <dgm:prSet presAssocID="{E4E58FBE-0036-435F-80A9-98C2C15507D7}" presName="rootText" presStyleLbl="node1" presStyleIdx="1" presStyleCnt="2" custScaleX="216871" custScaleY="49412" custLinFactNeighborX="8620" custLinFactNeighborY="-42337"/>
      <dgm:spPr/>
      <dgm:t>
        <a:bodyPr/>
        <a:lstStyle/>
        <a:p>
          <a:endParaRPr lang="ru-RU"/>
        </a:p>
      </dgm:t>
    </dgm:pt>
    <dgm:pt modelId="{9BF3AE95-B076-4EB9-8894-20A85BD88434}" type="pres">
      <dgm:prSet presAssocID="{E4E58FBE-0036-435F-80A9-98C2C15507D7}" presName="rootConnector" presStyleLbl="node1" presStyleIdx="1" presStyleCnt="2"/>
      <dgm:spPr/>
      <dgm:t>
        <a:bodyPr/>
        <a:lstStyle/>
        <a:p>
          <a:endParaRPr lang="ru-RU"/>
        </a:p>
      </dgm:t>
    </dgm:pt>
    <dgm:pt modelId="{E766722F-1842-4E87-8C8A-14C77938F689}" type="pres">
      <dgm:prSet presAssocID="{E4E58FBE-0036-435F-80A9-98C2C15507D7}" presName="childShape" presStyleCnt="0"/>
      <dgm:spPr/>
    </dgm:pt>
    <dgm:pt modelId="{BB9559DB-F4CA-4ADF-8E2B-DD63322E8055}" type="pres">
      <dgm:prSet presAssocID="{861FF522-7CEB-48C3-A481-C4FA0FAFEB4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7789A01-D542-4DC5-941F-8739CA79E25F}" type="pres">
      <dgm:prSet presAssocID="{EF4A49B9-1D0D-4A39-8062-96A0F5618DE3}" presName="childText" presStyleLbl="bgAcc1" presStyleIdx="2" presStyleCnt="4" custScaleX="275082" custScaleY="183563" custLinFactNeighborX="-4120" custLinFactNeighborY="-1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5E3AC-EB16-47F0-ABED-FDE9F0FAD54B}" type="pres">
      <dgm:prSet presAssocID="{A40C32BE-354D-453B-8935-A7BCDA8CCB0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99D8FFB-BC5F-431E-81F9-EBDEEA0D4F10}" type="pres">
      <dgm:prSet presAssocID="{51B8FB11-8148-45CF-AEC2-4E392004860F}" presName="childText" presStyleLbl="bgAcc1" presStyleIdx="3" presStyleCnt="4" custScaleX="279053" custScaleY="26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7DFF-0AD9-43AE-8CCC-737FD62DB208}" type="presOf" srcId="{E4E58FBE-0036-435F-80A9-98C2C15507D7}" destId="{8B6316A2-4C46-4EDE-976E-08DE3A2EA58B}" srcOrd="0" destOrd="0" presId="urn:microsoft.com/office/officeart/2005/8/layout/hierarchy3"/>
    <dgm:cxn modelId="{340B5DD8-43B5-47A6-9AFF-7A97F6D58F39}" type="presOf" srcId="{55F1EA46-FFE0-4965-9722-CD7812433639}" destId="{69D8B086-D4B1-482D-829F-9864BFCF620C}" srcOrd="0" destOrd="0" presId="urn:microsoft.com/office/officeart/2005/8/layout/hierarchy3"/>
    <dgm:cxn modelId="{4B202579-7295-44EC-BABB-71D1635707AD}" type="presOf" srcId="{51B8FB11-8148-45CF-AEC2-4E392004860F}" destId="{199D8FFB-BC5F-431E-81F9-EBDEEA0D4F10}" srcOrd="0" destOrd="0" presId="urn:microsoft.com/office/officeart/2005/8/layout/hierarchy3"/>
    <dgm:cxn modelId="{20285538-FCB2-4DC1-9D35-924AA11D9D79}" type="presOf" srcId="{987564B6-FBF1-4EC6-8BFF-6359F3923B7B}" destId="{6FC8A63C-E9D0-46B3-86A1-D853B057D53D}" srcOrd="0" destOrd="0" presId="urn:microsoft.com/office/officeart/2005/8/layout/hierarchy3"/>
    <dgm:cxn modelId="{C250671E-B423-4C8C-BF25-4C34E32A2F14}" srcId="{0FBA111D-79B5-47F9-B872-3367CDDD9877}" destId="{987564B6-FBF1-4EC6-8BFF-6359F3923B7B}" srcOrd="0" destOrd="0" parTransId="{B4F7C1C5-C78B-42D0-8720-B99B70623C6A}" sibTransId="{1EDC5BAB-B7D3-4F06-9711-336826033B9F}"/>
    <dgm:cxn modelId="{770447E7-C184-40EA-8680-8D5A00EE59F2}" srcId="{E4E58FBE-0036-435F-80A9-98C2C15507D7}" destId="{51B8FB11-8148-45CF-AEC2-4E392004860F}" srcOrd="1" destOrd="0" parTransId="{A40C32BE-354D-453B-8935-A7BCDA8CCB00}" sibTransId="{0B6DDE2A-8AE0-4EA1-891E-11B16EFBEE90}"/>
    <dgm:cxn modelId="{E6A61574-9C18-4B49-8516-5F689CF94733}" type="presOf" srcId="{A40C32BE-354D-453B-8935-A7BCDA8CCB00}" destId="{A855E3AC-EB16-47F0-ABED-FDE9F0FAD54B}" srcOrd="0" destOrd="0" presId="urn:microsoft.com/office/officeart/2005/8/layout/hierarchy3"/>
    <dgm:cxn modelId="{90D7313E-9143-4568-B37A-AA798EA7DAB1}" type="presOf" srcId="{EF4A49B9-1D0D-4A39-8062-96A0F5618DE3}" destId="{57789A01-D542-4DC5-941F-8739CA79E25F}" srcOrd="0" destOrd="0" presId="urn:microsoft.com/office/officeart/2005/8/layout/hierarchy3"/>
    <dgm:cxn modelId="{C94D1141-3911-4E1D-855D-85438CFBA552}" srcId="{0FBA111D-79B5-47F9-B872-3367CDDD9877}" destId="{E4E58FBE-0036-435F-80A9-98C2C15507D7}" srcOrd="1" destOrd="0" parTransId="{5E3CAA22-738A-47B0-B843-7D20A7150933}" sibTransId="{461612A8-639A-4624-A1B8-5D4FD4ABE9D2}"/>
    <dgm:cxn modelId="{196FAFD8-A0FC-4086-8D8F-9D3FC8D15474}" type="presOf" srcId="{E4E58FBE-0036-435F-80A9-98C2C15507D7}" destId="{9BF3AE95-B076-4EB9-8894-20A85BD88434}" srcOrd="1" destOrd="0" presId="urn:microsoft.com/office/officeart/2005/8/layout/hierarchy3"/>
    <dgm:cxn modelId="{3F5A8BBC-6E77-4F60-B7B1-5A20182CFC19}" type="presOf" srcId="{861FF522-7CEB-48C3-A481-C4FA0FAFEB46}" destId="{BB9559DB-F4CA-4ADF-8E2B-DD63322E8055}" srcOrd="0" destOrd="0" presId="urn:microsoft.com/office/officeart/2005/8/layout/hierarchy3"/>
    <dgm:cxn modelId="{BC57D8ED-CF15-42A3-8956-B7781F90212F}" type="presOf" srcId="{33EFFE67-6772-444D-A634-36489E36C575}" destId="{C9B4F64A-B403-445F-AC8A-1F8A1B44D831}" srcOrd="0" destOrd="0" presId="urn:microsoft.com/office/officeart/2005/8/layout/hierarchy3"/>
    <dgm:cxn modelId="{0A11B1B3-EE02-4363-8218-E864015A86B1}" srcId="{987564B6-FBF1-4EC6-8BFF-6359F3923B7B}" destId="{55F1EA46-FFE0-4965-9722-CD7812433639}" srcOrd="1" destOrd="0" parTransId="{0F50AE93-1867-4EC9-8B3D-FD0526D48E89}" sibTransId="{B89CA352-99BD-4173-8465-25EB50BFC2E0}"/>
    <dgm:cxn modelId="{0672C30B-A00A-4FE2-B84F-F30EC4F1AC3A}" srcId="{987564B6-FBF1-4EC6-8BFF-6359F3923B7B}" destId="{33EFFE67-6772-444D-A634-36489E36C575}" srcOrd="0" destOrd="0" parTransId="{8CFCC4D2-7790-484F-A281-543140C30358}" sibTransId="{D5DBCCB8-3DB7-49F8-8B7C-A5CB1445E1F7}"/>
    <dgm:cxn modelId="{11B1464A-68F6-42EE-88EE-B93712D1DAC3}" type="presOf" srcId="{8CFCC4D2-7790-484F-A281-543140C30358}" destId="{A02FF3B9-E6E5-4FFE-931B-15DCCE16FBF3}" srcOrd="0" destOrd="0" presId="urn:microsoft.com/office/officeart/2005/8/layout/hierarchy3"/>
    <dgm:cxn modelId="{03694C5A-75D4-4548-9C61-BED118C7F63D}" type="presOf" srcId="{0F50AE93-1867-4EC9-8B3D-FD0526D48E89}" destId="{268F1011-5A0A-4F1E-A9E4-6114E15420F1}" srcOrd="0" destOrd="0" presId="urn:microsoft.com/office/officeart/2005/8/layout/hierarchy3"/>
    <dgm:cxn modelId="{C7E9B56F-789E-4239-82D3-F9157C587161}" srcId="{E4E58FBE-0036-435F-80A9-98C2C15507D7}" destId="{EF4A49B9-1D0D-4A39-8062-96A0F5618DE3}" srcOrd="0" destOrd="0" parTransId="{861FF522-7CEB-48C3-A481-C4FA0FAFEB46}" sibTransId="{8BB912B6-7D40-4148-ABB8-070167BEFE63}"/>
    <dgm:cxn modelId="{9869FFE3-31A2-44CF-BC45-2561D124C47B}" type="presOf" srcId="{987564B6-FBF1-4EC6-8BFF-6359F3923B7B}" destId="{6AA573DE-F0B4-4F41-894D-55492C2841AF}" srcOrd="1" destOrd="0" presId="urn:microsoft.com/office/officeart/2005/8/layout/hierarchy3"/>
    <dgm:cxn modelId="{AD591DB6-DA67-4706-9EF8-36A6CF599364}" type="presOf" srcId="{0FBA111D-79B5-47F9-B872-3367CDDD9877}" destId="{C52626E0-C382-4A34-B096-8A44A7B4D84D}" srcOrd="0" destOrd="0" presId="urn:microsoft.com/office/officeart/2005/8/layout/hierarchy3"/>
    <dgm:cxn modelId="{3FA305F1-35A2-481D-ABD9-18CCA3299040}" type="presParOf" srcId="{C52626E0-C382-4A34-B096-8A44A7B4D84D}" destId="{653B3862-96AF-460D-BBE4-AC8B7274A759}" srcOrd="0" destOrd="0" presId="urn:microsoft.com/office/officeart/2005/8/layout/hierarchy3"/>
    <dgm:cxn modelId="{CB9F5067-6E86-44A4-9E41-5875E3477236}" type="presParOf" srcId="{653B3862-96AF-460D-BBE4-AC8B7274A759}" destId="{8FA4DB96-7E57-42FE-ACCB-6DA18E4E4795}" srcOrd="0" destOrd="0" presId="urn:microsoft.com/office/officeart/2005/8/layout/hierarchy3"/>
    <dgm:cxn modelId="{57890499-03B9-4FA9-A925-8C356DBFF446}" type="presParOf" srcId="{8FA4DB96-7E57-42FE-ACCB-6DA18E4E4795}" destId="{6FC8A63C-E9D0-46B3-86A1-D853B057D53D}" srcOrd="0" destOrd="0" presId="urn:microsoft.com/office/officeart/2005/8/layout/hierarchy3"/>
    <dgm:cxn modelId="{16F88AA7-C0D5-4B40-9F20-008B858D1E32}" type="presParOf" srcId="{8FA4DB96-7E57-42FE-ACCB-6DA18E4E4795}" destId="{6AA573DE-F0B4-4F41-894D-55492C2841AF}" srcOrd="1" destOrd="0" presId="urn:microsoft.com/office/officeart/2005/8/layout/hierarchy3"/>
    <dgm:cxn modelId="{4768B0D3-FC32-41AE-A7C6-2C485984E8DA}" type="presParOf" srcId="{653B3862-96AF-460D-BBE4-AC8B7274A759}" destId="{5F6E5FB4-E501-407B-BFDD-768B70B2EDA7}" srcOrd="1" destOrd="0" presId="urn:microsoft.com/office/officeart/2005/8/layout/hierarchy3"/>
    <dgm:cxn modelId="{6D6D6E9B-D617-4430-B762-6C38CC1142A7}" type="presParOf" srcId="{5F6E5FB4-E501-407B-BFDD-768B70B2EDA7}" destId="{A02FF3B9-E6E5-4FFE-931B-15DCCE16FBF3}" srcOrd="0" destOrd="0" presId="urn:microsoft.com/office/officeart/2005/8/layout/hierarchy3"/>
    <dgm:cxn modelId="{77F6E6FA-3759-4EAD-B9A7-9B73C429EDA3}" type="presParOf" srcId="{5F6E5FB4-E501-407B-BFDD-768B70B2EDA7}" destId="{C9B4F64A-B403-445F-AC8A-1F8A1B44D831}" srcOrd="1" destOrd="0" presId="urn:microsoft.com/office/officeart/2005/8/layout/hierarchy3"/>
    <dgm:cxn modelId="{035101FB-CC31-4ED4-B2C3-680588C84DC3}" type="presParOf" srcId="{5F6E5FB4-E501-407B-BFDD-768B70B2EDA7}" destId="{268F1011-5A0A-4F1E-A9E4-6114E15420F1}" srcOrd="2" destOrd="0" presId="urn:microsoft.com/office/officeart/2005/8/layout/hierarchy3"/>
    <dgm:cxn modelId="{1DB221C3-9532-4B89-B7E8-D448A71F74CE}" type="presParOf" srcId="{5F6E5FB4-E501-407B-BFDD-768B70B2EDA7}" destId="{69D8B086-D4B1-482D-829F-9864BFCF620C}" srcOrd="3" destOrd="0" presId="urn:microsoft.com/office/officeart/2005/8/layout/hierarchy3"/>
    <dgm:cxn modelId="{3D32A96D-7F88-4A4C-8E35-63832D767181}" type="presParOf" srcId="{C52626E0-C382-4A34-B096-8A44A7B4D84D}" destId="{4D91187E-EFF9-4C5A-B19E-8352DCF7C449}" srcOrd="1" destOrd="0" presId="urn:microsoft.com/office/officeart/2005/8/layout/hierarchy3"/>
    <dgm:cxn modelId="{21490648-5320-4B20-A176-20BD621D757C}" type="presParOf" srcId="{4D91187E-EFF9-4C5A-B19E-8352DCF7C449}" destId="{482604A4-6309-4D13-95AC-6E2367B21E6C}" srcOrd="0" destOrd="0" presId="urn:microsoft.com/office/officeart/2005/8/layout/hierarchy3"/>
    <dgm:cxn modelId="{D4E96957-9F3E-4BAD-8E9D-A933384DD6A6}" type="presParOf" srcId="{482604A4-6309-4D13-95AC-6E2367B21E6C}" destId="{8B6316A2-4C46-4EDE-976E-08DE3A2EA58B}" srcOrd="0" destOrd="0" presId="urn:microsoft.com/office/officeart/2005/8/layout/hierarchy3"/>
    <dgm:cxn modelId="{61053D31-69DB-449C-99DD-F9578A394F76}" type="presParOf" srcId="{482604A4-6309-4D13-95AC-6E2367B21E6C}" destId="{9BF3AE95-B076-4EB9-8894-20A85BD88434}" srcOrd="1" destOrd="0" presId="urn:microsoft.com/office/officeart/2005/8/layout/hierarchy3"/>
    <dgm:cxn modelId="{ACE2F3A0-46BA-4693-B9D3-76E105EB8AD3}" type="presParOf" srcId="{4D91187E-EFF9-4C5A-B19E-8352DCF7C449}" destId="{E766722F-1842-4E87-8C8A-14C77938F689}" srcOrd="1" destOrd="0" presId="urn:microsoft.com/office/officeart/2005/8/layout/hierarchy3"/>
    <dgm:cxn modelId="{1D726942-04D2-4FD9-90BC-A980CDFF91CE}" type="presParOf" srcId="{E766722F-1842-4E87-8C8A-14C77938F689}" destId="{BB9559DB-F4CA-4ADF-8E2B-DD63322E8055}" srcOrd="0" destOrd="0" presId="urn:microsoft.com/office/officeart/2005/8/layout/hierarchy3"/>
    <dgm:cxn modelId="{F83DD50E-7B67-479E-89DF-CC557268F6D6}" type="presParOf" srcId="{E766722F-1842-4E87-8C8A-14C77938F689}" destId="{57789A01-D542-4DC5-941F-8739CA79E25F}" srcOrd="1" destOrd="0" presId="urn:microsoft.com/office/officeart/2005/8/layout/hierarchy3"/>
    <dgm:cxn modelId="{BE3CD771-83B9-4600-A88B-64C92357B4F6}" type="presParOf" srcId="{E766722F-1842-4E87-8C8A-14C77938F689}" destId="{A855E3AC-EB16-47F0-ABED-FDE9F0FAD54B}" srcOrd="2" destOrd="0" presId="urn:microsoft.com/office/officeart/2005/8/layout/hierarchy3"/>
    <dgm:cxn modelId="{C5A03B72-119C-4B74-B6CD-81D98F79694E}" type="presParOf" srcId="{E766722F-1842-4E87-8C8A-14C77938F689}" destId="{199D8FFB-BC5F-431E-81F9-EBDEEA0D4F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9D42-4D3C-49B3-AB5D-9E975276FDB4}">
      <dsp:nvSpPr>
        <dsp:cNvPr id="0" name=""/>
        <dsp:cNvSpPr/>
      </dsp:nvSpPr>
      <dsp:spPr>
        <a:xfrm>
          <a:off x="216032" y="55"/>
          <a:ext cx="3493372" cy="873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содержательном</a:t>
          </a:r>
          <a:endParaRPr lang="ru-RU" sz="3200" kern="1200" dirty="0"/>
        </a:p>
      </dsp:txBody>
      <dsp:txXfrm>
        <a:off x="241611" y="25634"/>
        <a:ext cx="3442214" cy="822185"/>
      </dsp:txXfrm>
    </dsp:sp>
    <dsp:sp modelId="{B16A788C-062B-4D0C-95A3-751695DFFE79}">
      <dsp:nvSpPr>
        <dsp:cNvPr id="0" name=""/>
        <dsp:cNvSpPr/>
      </dsp:nvSpPr>
      <dsp:spPr>
        <a:xfrm rot="5429580">
          <a:off x="1920825" y="871959"/>
          <a:ext cx="74980" cy="1528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20A3A-E462-4C4F-879B-63F0B167E515}">
      <dsp:nvSpPr>
        <dsp:cNvPr id="0" name=""/>
        <dsp:cNvSpPr/>
      </dsp:nvSpPr>
      <dsp:spPr>
        <a:xfrm>
          <a:off x="208521" y="1023354"/>
          <a:ext cx="3493372" cy="5724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Актуальные научные проблемы и перспективы их решения</a:t>
          </a:r>
          <a:endParaRPr lang="ru-RU" sz="1700" kern="1200" dirty="0"/>
        </a:p>
      </dsp:txBody>
      <dsp:txXfrm>
        <a:off x="225288" y="1040121"/>
        <a:ext cx="3459838" cy="538942"/>
      </dsp:txXfrm>
    </dsp:sp>
    <dsp:sp modelId="{518B559C-F9C6-4A23-A44C-66B919B1DFBB}">
      <dsp:nvSpPr>
        <dsp:cNvPr id="0" name=""/>
        <dsp:cNvSpPr/>
      </dsp:nvSpPr>
      <dsp:spPr>
        <a:xfrm rot="5383930">
          <a:off x="1803347" y="1750105"/>
          <a:ext cx="308554" cy="1528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4DAD9-F143-41E9-BD30-44AE73940FE6}">
      <dsp:nvSpPr>
        <dsp:cNvPr id="0" name=""/>
        <dsp:cNvSpPr/>
      </dsp:nvSpPr>
      <dsp:spPr>
        <a:xfrm>
          <a:off x="216032" y="2057215"/>
          <a:ext cx="3493372" cy="171808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Мониторинг открытых научных баз данных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Аналитические записки заведующих кафедрами (2017)</a:t>
          </a:r>
          <a:endParaRPr lang="ru-RU" sz="1700" kern="1200" dirty="0"/>
        </a:p>
      </dsp:txBody>
      <dsp:txXfrm>
        <a:off x="266353" y="2107536"/>
        <a:ext cx="3392730" cy="1617442"/>
      </dsp:txXfrm>
    </dsp:sp>
    <dsp:sp modelId="{82226284-3827-4813-89EA-D7541072A616}">
      <dsp:nvSpPr>
        <dsp:cNvPr id="0" name=""/>
        <dsp:cNvSpPr/>
      </dsp:nvSpPr>
      <dsp:spPr>
        <a:xfrm>
          <a:off x="4342491" y="55"/>
          <a:ext cx="3722397" cy="873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институциональном</a:t>
          </a:r>
          <a:endParaRPr lang="ru-RU" sz="3200" kern="1200" dirty="0"/>
        </a:p>
      </dsp:txBody>
      <dsp:txXfrm>
        <a:off x="4368070" y="25634"/>
        <a:ext cx="3671239" cy="822185"/>
      </dsp:txXfrm>
    </dsp:sp>
    <dsp:sp modelId="{2A8621A5-21C8-4E25-8651-A3BF639A8D5A}">
      <dsp:nvSpPr>
        <dsp:cNvPr id="0" name=""/>
        <dsp:cNvSpPr/>
      </dsp:nvSpPr>
      <dsp:spPr>
        <a:xfrm rot="5227642">
          <a:off x="6191828" y="871959"/>
          <a:ext cx="75072" cy="1528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15241-864E-4B06-9125-B55B1AC0542A}">
      <dsp:nvSpPr>
        <dsp:cNvPr id="0" name=""/>
        <dsp:cNvSpPr/>
      </dsp:nvSpPr>
      <dsp:spPr>
        <a:xfrm>
          <a:off x="4285584" y="1023354"/>
          <a:ext cx="3923336" cy="563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Организационные структуры и  управленческие механизмы</a:t>
          </a:r>
          <a:endParaRPr lang="ru-RU" sz="1700" kern="1200" dirty="0"/>
        </a:p>
      </dsp:txBody>
      <dsp:txXfrm>
        <a:off x="4302074" y="1039844"/>
        <a:ext cx="3890356" cy="530046"/>
      </dsp:txXfrm>
    </dsp:sp>
    <dsp:sp modelId="{EBDA6EE8-A25E-4684-A6C6-20C2F57DDC80}">
      <dsp:nvSpPr>
        <dsp:cNvPr id="0" name=""/>
        <dsp:cNvSpPr/>
      </dsp:nvSpPr>
      <dsp:spPr>
        <a:xfrm rot="5481232">
          <a:off x="6080808" y="1740656"/>
          <a:ext cx="308678" cy="1528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21823-F03C-4656-B5BF-43F5EA9F4D51}">
      <dsp:nvSpPr>
        <dsp:cNvPr id="0" name=""/>
        <dsp:cNvSpPr/>
      </dsp:nvSpPr>
      <dsp:spPr>
        <a:xfrm>
          <a:off x="4198477" y="2047766"/>
          <a:ext cx="4010426" cy="22006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Стратегия научно-технологического развития РФ до 2035 г. (2016)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Материалы к заседанию Совета при Президенте РФ по науке и </a:t>
          </a:r>
          <a:r>
            <a:rPr lang="ru-RU" sz="1700" kern="1200" dirty="0" err="1" smtClean="0"/>
            <a:t>обр</a:t>
          </a:r>
          <a:r>
            <a:rPr lang="ru-RU" sz="1700" kern="1200" dirty="0" smtClean="0"/>
            <a:t>-ю (2018)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Программа развития СПбГУ до 2020 г.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Научная стратегия Института </a:t>
          </a:r>
          <a:endParaRPr lang="ru-RU" sz="1700" kern="1200" dirty="0"/>
        </a:p>
      </dsp:txBody>
      <dsp:txXfrm>
        <a:off x="4262932" y="2112221"/>
        <a:ext cx="3881516" cy="207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9EDAA-A0ED-4FCA-9604-A86A8E9A6BD6}">
      <dsp:nvSpPr>
        <dsp:cNvPr id="0" name=""/>
        <dsp:cNvSpPr/>
      </dsp:nvSpPr>
      <dsp:spPr>
        <a:xfrm>
          <a:off x="1628279" y="155121"/>
          <a:ext cx="3236502" cy="2609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интегративной основы для современного теоретического базиса -«обратного собирания» человека постмодерна, рассыпавшегося на мелочи</a:t>
          </a:r>
          <a:endParaRPr lang="ru-RU" sz="2000" kern="1200" dirty="0"/>
        </a:p>
      </dsp:txBody>
      <dsp:txXfrm>
        <a:off x="1704708" y="231550"/>
        <a:ext cx="3083644" cy="2456603"/>
      </dsp:txXfrm>
    </dsp:sp>
    <dsp:sp modelId="{39D74463-DE63-451F-A4DC-2F199CEB8B8B}">
      <dsp:nvSpPr>
        <dsp:cNvPr id="0" name=""/>
        <dsp:cNvSpPr/>
      </dsp:nvSpPr>
      <dsp:spPr>
        <a:xfrm rot="3460696">
          <a:off x="4545277" y="2825398"/>
          <a:ext cx="718912" cy="4819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689849" y="2921779"/>
        <a:ext cx="429769" cy="289143"/>
      </dsp:txXfrm>
    </dsp:sp>
    <dsp:sp modelId="{48E4E1E7-0703-49CB-8B73-6B790B7CD949}">
      <dsp:nvSpPr>
        <dsp:cNvPr id="0" name=""/>
        <dsp:cNvSpPr/>
      </dsp:nvSpPr>
      <dsp:spPr>
        <a:xfrm>
          <a:off x="4911957" y="3564024"/>
          <a:ext cx="2753743" cy="1809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Аппарат прикладных междисциплинарных исследований с использованием методов естественных и точных наук</a:t>
          </a:r>
          <a:endParaRPr lang="ru-RU" sz="1800" kern="1200" dirty="0"/>
        </a:p>
      </dsp:txBody>
      <dsp:txXfrm>
        <a:off x="4964944" y="3617011"/>
        <a:ext cx="2647769" cy="1703125"/>
      </dsp:txXfrm>
    </dsp:sp>
    <dsp:sp modelId="{FFBA15CB-D7E1-4B31-BA11-F9E3D5CF7A1E}">
      <dsp:nvSpPr>
        <dsp:cNvPr id="0" name=""/>
        <dsp:cNvSpPr/>
      </dsp:nvSpPr>
      <dsp:spPr>
        <a:xfrm rot="10857116">
          <a:off x="3689146" y="4190397"/>
          <a:ext cx="718912" cy="4819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3717" y="4286778"/>
        <a:ext cx="429769" cy="289143"/>
      </dsp:txXfrm>
    </dsp:sp>
    <dsp:sp modelId="{718043AD-2029-4905-9363-5A06DA4D7127}">
      <dsp:nvSpPr>
        <dsp:cNvPr id="0" name=""/>
        <dsp:cNvSpPr/>
      </dsp:nvSpPr>
      <dsp:spPr>
        <a:xfrm>
          <a:off x="319591" y="3565331"/>
          <a:ext cx="2865655" cy="16557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Поиски в сфере нового осмысления природы человека как феномена, высшие этажи абстракции </a:t>
          </a:r>
          <a:endParaRPr lang="ru-RU" sz="1800" kern="1200" dirty="0"/>
        </a:p>
      </dsp:txBody>
      <dsp:txXfrm>
        <a:off x="368086" y="3613826"/>
        <a:ext cx="2768665" cy="1558739"/>
      </dsp:txXfrm>
    </dsp:sp>
    <dsp:sp modelId="{AF9EB5DB-046A-4652-A2E8-EABA3F3BFBEF}">
      <dsp:nvSpPr>
        <dsp:cNvPr id="0" name=""/>
        <dsp:cNvSpPr/>
      </dsp:nvSpPr>
      <dsp:spPr>
        <a:xfrm rot="17819532">
          <a:off x="1813832" y="2867404"/>
          <a:ext cx="718912" cy="4819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58404" y="2963785"/>
        <a:ext cx="429769" cy="28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988ED-D59F-4010-8C51-5F355C3C75F7}">
      <dsp:nvSpPr>
        <dsp:cNvPr id="0" name=""/>
        <dsp:cNvSpPr/>
      </dsp:nvSpPr>
      <dsp:spPr>
        <a:xfrm>
          <a:off x="9171" y="0"/>
          <a:ext cx="3426382" cy="936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СТРАТЕГИЯ</a:t>
          </a:r>
          <a:endParaRPr lang="ru-RU" sz="2000" kern="1200" dirty="0"/>
        </a:p>
      </dsp:txBody>
      <dsp:txXfrm>
        <a:off x="36588" y="27417"/>
        <a:ext cx="3371548" cy="881253"/>
      </dsp:txXfrm>
    </dsp:sp>
    <dsp:sp modelId="{E48C9391-2357-44BF-BF74-BE9C1EFA8BE8}">
      <dsp:nvSpPr>
        <dsp:cNvPr id="0" name=""/>
        <dsp:cNvSpPr/>
      </dsp:nvSpPr>
      <dsp:spPr>
        <a:xfrm rot="21326313">
          <a:off x="3433559" y="351869"/>
          <a:ext cx="1259449" cy="132187"/>
        </a:xfrm>
        <a:custGeom>
          <a:avLst/>
          <a:gdLst/>
          <a:ahLst/>
          <a:cxnLst/>
          <a:rect l="0" t="0" r="0" b="0"/>
          <a:pathLst>
            <a:path>
              <a:moveTo>
                <a:pt x="0" y="66093"/>
              </a:moveTo>
              <a:lnTo>
                <a:pt x="1259449" y="66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1798" y="386476"/>
        <a:ext cx="62972" cy="62972"/>
      </dsp:txXfrm>
    </dsp:sp>
    <dsp:sp modelId="{A1FEE95E-6C0D-4518-A792-82999F39C48F}">
      <dsp:nvSpPr>
        <dsp:cNvPr id="0" name=""/>
        <dsp:cNvSpPr/>
      </dsp:nvSpPr>
      <dsp:spPr>
        <a:xfrm>
          <a:off x="4691014" y="0"/>
          <a:ext cx="3426382" cy="735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Уровень целеполагания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(разработана)</a:t>
          </a:r>
          <a:endParaRPr lang="ru-RU" sz="2000" kern="1200" dirty="0"/>
        </a:p>
      </dsp:txBody>
      <dsp:txXfrm>
        <a:off x="4712564" y="21550"/>
        <a:ext cx="3383282" cy="692664"/>
      </dsp:txXfrm>
    </dsp:sp>
    <dsp:sp modelId="{D935AC80-4536-47CC-A3D1-18B0EABD0B20}">
      <dsp:nvSpPr>
        <dsp:cNvPr id="0" name=""/>
        <dsp:cNvSpPr/>
      </dsp:nvSpPr>
      <dsp:spPr>
        <a:xfrm rot="1788113">
          <a:off x="3339894" y="761442"/>
          <a:ext cx="1446643" cy="132187"/>
        </a:xfrm>
        <a:custGeom>
          <a:avLst/>
          <a:gdLst/>
          <a:ahLst/>
          <a:cxnLst/>
          <a:rect l="0" t="0" r="0" b="0"/>
          <a:pathLst>
            <a:path>
              <a:moveTo>
                <a:pt x="0" y="66093"/>
              </a:moveTo>
              <a:lnTo>
                <a:pt x="1446643" y="66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27049" y="791370"/>
        <a:ext cx="72332" cy="72332"/>
      </dsp:txXfrm>
    </dsp:sp>
    <dsp:sp modelId="{E908936E-A248-40BC-8C6D-4D2850080735}">
      <dsp:nvSpPr>
        <dsp:cNvPr id="0" name=""/>
        <dsp:cNvSpPr/>
      </dsp:nvSpPr>
      <dsp:spPr>
        <a:xfrm>
          <a:off x="4690877" y="748674"/>
          <a:ext cx="3426382" cy="8767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Уровень </a:t>
          </a:r>
          <a:r>
            <a:rPr lang="ru-RU" sz="2000" kern="1200" dirty="0" err="1" smtClean="0"/>
            <a:t>инструментализации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(отсутствует)</a:t>
          </a:r>
          <a:endParaRPr lang="ru-RU" sz="2000" kern="1200" dirty="0"/>
        </a:p>
      </dsp:txBody>
      <dsp:txXfrm>
        <a:off x="4716555" y="774352"/>
        <a:ext cx="3375026" cy="825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8A63C-E9D0-46B3-86A1-D853B057D53D}">
      <dsp:nvSpPr>
        <dsp:cNvPr id="0" name=""/>
        <dsp:cNvSpPr/>
      </dsp:nvSpPr>
      <dsp:spPr>
        <a:xfrm>
          <a:off x="506039" y="0"/>
          <a:ext cx="3148538" cy="3302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Системного уровня </a:t>
          </a:r>
        </a:p>
      </dsp:txBody>
      <dsp:txXfrm>
        <a:off x="515712" y="9673"/>
        <a:ext cx="3129192" cy="310923"/>
      </dsp:txXfrm>
    </dsp:sp>
    <dsp:sp modelId="{A02FF3B9-E6E5-4FFE-931B-15DCCE16FBF3}">
      <dsp:nvSpPr>
        <dsp:cNvPr id="0" name=""/>
        <dsp:cNvSpPr/>
      </dsp:nvSpPr>
      <dsp:spPr>
        <a:xfrm>
          <a:off x="820893" y="330269"/>
          <a:ext cx="318721" cy="79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18"/>
              </a:lnTo>
              <a:lnTo>
                <a:pt x="318721" y="7993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F64A-B403-445F-AC8A-1F8A1B44D831}">
      <dsp:nvSpPr>
        <dsp:cNvPr id="0" name=""/>
        <dsp:cNvSpPr/>
      </dsp:nvSpPr>
      <dsp:spPr>
        <a:xfrm>
          <a:off x="1139614" y="516316"/>
          <a:ext cx="3203442" cy="12265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не дает возможности подробно фиксировать качественные характеристики публикации</a:t>
          </a:r>
          <a:endParaRPr lang="ru-RU" sz="1800" kern="1200" dirty="0"/>
        </a:p>
      </dsp:txBody>
      <dsp:txXfrm>
        <a:off x="1175538" y="552240"/>
        <a:ext cx="3131594" cy="1154696"/>
      </dsp:txXfrm>
    </dsp:sp>
    <dsp:sp modelId="{268F1011-5A0A-4F1E-A9E4-6114E15420F1}">
      <dsp:nvSpPr>
        <dsp:cNvPr id="0" name=""/>
        <dsp:cNvSpPr/>
      </dsp:nvSpPr>
      <dsp:spPr>
        <a:xfrm>
          <a:off x="820893" y="330269"/>
          <a:ext cx="318721" cy="264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91"/>
              </a:lnTo>
              <a:lnTo>
                <a:pt x="318721" y="26493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8B086-D4B1-482D-829F-9864BFCF620C}">
      <dsp:nvSpPr>
        <dsp:cNvPr id="0" name=""/>
        <dsp:cNvSpPr/>
      </dsp:nvSpPr>
      <dsp:spPr>
        <a:xfrm>
          <a:off x="1139614" y="1928789"/>
          <a:ext cx="3226991" cy="2101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«братской могиле» раздела «научные рецензируемые статьи» соседствуют информационные сообщения в журналах  РИНЦ и статьи первого квартиля </a:t>
          </a:r>
          <a:r>
            <a:rPr lang="en-US" sz="1800" kern="1200" dirty="0" smtClean="0"/>
            <a:t>SCOPUS</a:t>
          </a:r>
          <a:r>
            <a:rPr lang="ru-RU" sz="1800" kern="1200" dirty="0" smtClean="0"/>
            <a:t>, причем их сортировка на стадии отчета невозможна</a:t>
          </a:r>
          <a:endParaRPr lang="ru-RU" sz="1800" kern="1200" dirty="0"/>
        </a:p>
      </dsp:txBody>
      <dsp:txXfrm>
        <a:off x="1201172" y="1990347"/>
        <a:ext cx="3103875" cy="1978626"/>
      </dsp:txXfrm>
    </dsp:sp>
    <dsp:sp modelId="{8B6316A2-4C46-4EDE-976E-08DE3A2EA58B}">
      <dsp:nvSpPr>
        <dsp:cNvPr id="0" name=""/>
        <dsp:cNvSpPr/>
      </dsp:nvSpPr>
      <dsp:spPr>
        <a:xfrm>
          <a:off x="4221518" y="0"/>
          <a:ext cx="3225810" cy="367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Локального уровня</a:t>
          </a:r>
        </a:p>
      </dsp:txBody>
      <dsp:txXfrm>
        <a:off x="4232281" y="10763"/>
        <a:ext cx="3204284" cy="345959"/>
      </dsp:txXfrm>
    </dsp:sp>
    <dsp:sp modelId="{BB9559DB-F4CA-4ADF-8E2B-DD63322E8055}">
      <dsp:nvSpPr>
        <dsp:cNvPr id="0" name=""/>
        <dsp:cNvSpPr/>
      </dsp:nvSpPr>
      <dsp:spPr>
        <a:xfrm>
          <a:off x="4544099" y="367485"/>
          <a:ext cx="145338" cy="78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72"/>
              </a:lnTo>
              <a:lnTo>
                <a:pt x="145338" y="7896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89A01-D542-4DC5-941F-8739CA79E25F}">
      <dsp:nvSpPr>
        <dsp:cNvPr id="0" name=""/>
        <dsp:cNvSpPr/>
      </dsp:nvSpPr>
      <dsp:spPr>
        <a:xfrm>
          <a:off x="4689438" y="474563"/>
          <a:ext cx="3273327" cy="13651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Типология результатов и видов научной деятельности, заложенная в основу системы, может быть трактована различно</a:t>
          </a:r>
          <a:endParaRPr lang="ru-RU" sz="1800" kern="1200" dirty="0"/>
        </a:p>
      </dsp:txBody>
      <dsp:txXfrm>
        <a:off x="4729423" y="514548"/>
        <a:ext cx="3193357" cy="1285218"/>
      </dsp:txXfrm>
    </dsp:sp>
    <dsp:sp modelId="{A855E3AC-EB16-47F0-ABED-FDE9F0FAD54B}">
      <dsp:nvSpPr>
        <dsp:cNvPr id="0" name=""/>
        <dsp:cNvSpPr/>
      </dsp:nvSpPr>
      <dsp:spPr>
        <a:xfrm>
          <a:off x="4544099" y="367485"/>
          <a:ext cx="194364" cy="2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008"/>
              </a:lnTo>
              <a:lnTo>
                <a:pt x="194364" y="273700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D8FFB-BC5F-431E-81F9-EBDEEA0D4F10}">
      <dsp:nvSpPr>
        <dsp:cNvPr id="0" name=""/>
        <dsp:cNvSpPr/>
      </dsp:nvSpPr>
      <dsp:spPr>
        <a:xfrm>
          <a:off x="4738464" y="2104648"/>
          <a:ext cx="3320580" cy="199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НПР однотипные действия и публикации вносили в разные разделы системы, что сделало невозможным адекватный сравнительный анализ показателей сотрудников и подразделений</a:t>
          </a:r>
          <a:endParaRPr lang="ru-RU" sz="1800" kern="1200" dirty="0"/>
        </a:p>
      </dsp:txBody>
      <dsp:txXfrm>
        <a:off x="4797033" y="2163217"/>
        <a:ext cx="3203442" cy="1882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t>26.06.2019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 smtClean="0">
                <a:solidFill>
                  <a:schemeClr val="bg1"/>
                </a:solidFill>
              </a:rPr>
              <a:t> университет</a:t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ая страница. БЕЛ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1760" y="188640"/>
            <a:ext cx="6480720" cy="418058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285384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467544" y="1268760"/>
            <a:ext cx="1728192" cy="13681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 hasCustomPrompt="1"/>
          </p:nvPr>
        </p:nvSpPr>
        <p:spPr>
          <a:xfrm>
            <a:off x="467544" y="2852936"/>
            <a:ext cx="1728192" cy="129614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5" hasCustomPrompt="1"/>
          </p:nvPr>
        </p:nvSpPr>
        <p:spPr>
          <a:xfrm>
            <a:off x="467544" y="4365104"/>
            <a:ext cx="1728192" cy="14401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0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AB62-4EEE-43F2-A223-FD26436F8458}" type="datetime1">
              <a:rPr lang="ru-RU" smtClean="0"/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Журналистика и коммуникация. Состояние и перспективы развития научных отраслей</a:t>
            </a: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Институциональный аспект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Позитивно можно отметить увеличение вложений государства в фундаментальные исследования (см. </a:t>
            </a:r>
            <a:r>
              <a:rPr lang="ru-RU" dirty="0"/>
              <a:t>Материалы к заседанию Совета при Президенте РФ по науке и </a:t>
            </a:r>
            <a:r>
              <a:rPr lang="ru-RU" dirty="0" err="1"/>
              <a:t>обр</a:t>
            </a:r>
            <a:r>
              <a:rPr lang="ru-RU" dirty="0"/>
              <a:t>-ю (2018</a:t>
            </a:r>
            <a:r>
              <a:rPr lang="ru-RU" dirty="0" smtClean="0"/>
              <a:t>), но там же сказано, что «для </a:t>
            </a:r>
            <a:r>
              <a:rPr lang="ru-RU" b="1" dirty="0"/>
              <a:t>фундаментальных исследований </a:t>
            </a:r>
            <a:r>
              <a:rPr lang="ru-RU" dirty="0"/>
              <a:t>одним из ключевых показателей оценки результативности является количество и качество публикаций в высокорейтинговых научных изданиях, индексируемых базами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 smtClean="0"/>
              <a:t>Scopus</a:t>
            </a:r>
            <a:r>
              <a:rPr lang="ru-RU" dirty="0" smtClean="0"/>
              <a:t>», а для представителей гуманитарных наук это остается проблемой.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4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Институциональный аспект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</a:t>
            </a:r>
            <a:r>
              <a:rPr lang="ru-RU" dirty="0" smtClean="0"/>
              <a:t>ировые </a:t>
            </a:r>
            <a:r>
              <a:rPr lang="ru-RU" dirty="0"/>
              <a:t>рейтинги строятся главным образом на основании частоты цитирования, а не содержательно-качественных характеристик выполняемых проектов, и это ведет к смещению оценочных </a:t>
            </a:r>
            <a:r>
              <a:rPr lang="ru-RU" dirty="0" smtClean="0"/>
              <a:t>показателей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аправление </a:t>
            </a:r>
            <a:r>
              <a:rPr lang="ru-RU" dirty="0"/>
              <a:t>«Журналистика» не представлено в рейтинговых системах, оно растворено в </a:t>
            </a:r>
            <a:r>
              <a:rPr lang="en-US" dirty="0"/>
              <a:t>Communication</a:t>
            </a:r>
            <a:r>
              <a:rPr lang="ru-RU" dirty="0"/>
              <a:t> &amp; </a:t>
            </a:r>
            <a:r>
              <a:rPr lang="en-US" dirty="0"/>
              <a:t>Media Studies</a:t>
            </a:r>
            <a:r>
              <a:rPr lang="ru-RU" dirty="0"/>
              <a:t> и </a:t>
            </a:r>
            <a:r>
              <a:rPr lang="ru-RU" dirty="0" err="1"/>
              <a:t>Arts</a:t>
            </a:r>
            <a:r>
              <a:rPr lang="ru-RU" dirty="0"/>
              <a:t> &amp; </a:t>
            </a:r>
            <a:r>
              <a:rPr lang="ru-RU" dirty="0" err="1"/>
              <a:t>Humanities</a:t>
            </a:r>
            <a:r>
              <a:rPr lang="ru-RU" dirty="0"/>
              <a:t>, где априори преобладают, с одной стороны, зарубежные специалисты, с другой стороны – представители смежных с журналистикой областей </a:t>
            </a:r>
            <a:r>
              <a:rPr lang="ru-RU" dirty="0" smtClean="0"/>
              <a:t>знания;</a:t>
            </a:r>
          </a:p>
          <a:p>
            <a:r>
              <a:rPr lang="ru-RU" dirty="0" smtClean="0"/>
              <a:t>В </a:t>
            </a:r>
            <a:r>
              <a:rPr lang="ru-RU" dirty="0"/>
              <a:t>России не издаются журналы по направлению </a:t>
            </a:r>
            <a:r>
              <a:rPr lang="en-US" dirty="0"/>
              <a:t>Communication</a:t>
            </a:r>
            <a:r>
              <a:rPr lang="ru-RU" dirty="0"/>
              <a:t> &amp; </a:t>
            </a:r>
            <a:r>
              <a:rPr lang="en-US" dirty="0"/>
              <a:t>Media Studies</a:t>
            </a:r>
            <a:r>
              <a:rPr lang="ru-RU" dirty="0"/>
              <a:t>, зарегистрированные в базе данных </a:t>
            </a:r>
            <a:r>
              <a:rPr lang="ru-RU" dirty="0" err="1"/>
              <a:t>Scopus</a:t>
            </a:r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2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Институциональный аспект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Негативным фактором для развития отрасли является также и то, что </a:t>
            </a:r>
            <a:r>
              <a:rPr lang="ru-RU" dirty="0"/>
              <a:t>Стратегия научно-технологического развития РФ </a:t>
            </a:r>
            <a:r>
              <a:rPr lang="ru-RU" dirty="0" smtClean="0"/>
              <a:t>(</a:t>
            </a:r>
            <a:r>
              <a:rPr lang="ru-RU" dirty="0"/>
              <a:t>2016</a:t>
            </a:r>
            <a:r>
              <a:rPr lang="ru-RU" dirty="0" smtClean="0"/>
              <a:t>) не упоминает вообще среди своих приоритетов исследования социально-гуманитарного профиля. Налицо проблема гуманитарной необеспеченности технократической модели научного знания, которая может обернуться катастрофой, так как не учитываются этические аспекты </a:t>
            </a:r>
            <a:r>
              <a:rPr lang="ru-RU" dirty="0"/>
              <a:t>технологического </a:t>
            </a:r>
            <a:r>
              <a:rPr lang="ru-RU" dirty="0" smtClean="0"/>
              <a:t>развития.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1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стратегия института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86661"/>
              </p:ext>
            </p:extLst>
          </p:nvPr>
        </p:nvGraphicFramePr>
        <p:xfrm>
          <a:off x="457200" y="1600200"/>
          <a:ext cx="8229600" cy="23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ИНСТРУМЕНТАЛИЗАЦИЯ СТРАТЕГИИ – ПЕРВООЧЕРЕДНАЯ ЗАДАЧА: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Переход к проектному планированию с акцентом на содержательный аспект.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Организационное сопровождение исследовательской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внятной издательской политики в новых условиях (Возможность издания серии монографий и создание журналов в сфере </a:t>
            </a:r>
            <a:r>
              <a:rPr lang="en-US" dirty="0" smtClean="0"/>
              <a:t>Media</a:t>
            </a:r>
            <a:r>
              <a:rPr lang="ru-RU" dirty="0" smtClean="0"/>
              <a:t> </a:t>
            </a:r>
            <a:r>
              <a:rPr lang="en-US" dirty="0" smtClean="0"/>
              <a:t>Communication</a:t>
            </a:r>
            <a:r>
              <a:rPr lang="ru-RU" dirty="0"/>
              <a:t>) 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Продвижение </a:t>
            </a:r>
            <a:r>
              <a:rPr lang="ru-RU" dirty="0"/>
              <a:t>прикладных НИР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лабораторной базы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Показатели института </a:t>
            </a:r>
            <a:br>
              <a:rPr lang="ru-RU" dirty="0" smtClean="0"/>
            </a:br>
            <a:r>
              <a:rPr lang="ru-RU" dirty="0" smtClean="0"/>
              <a:t>в рамках развития отрасли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4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ЗАЯВКИ НА ГРАНТЫ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641806639"/>
              </p:ext>
            </p:extLst>
          </p:nvPr>
        </p:nvGraphicFramePr>
        <p:xfrm>
          <a:off x="395536" y="1124744"/>
          <a:ext cx="41764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2918600"/>
            <a:ext cx="461665" cy="101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ПОДАНО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5" y="2428869"/>
            <a:ext cx="430887" cy="15041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srgbClr val="A02A1D"/>
                </a:solidFill>
              </a:rPr>
              <a:t>ПОДДЕРЖАНО*</a:t>
            </a:r>
            <a:endParaRPr lang="ru-RU" sz="1600" dirty="0">
              <a:solidFill>
                <a:srgbClr val="A02A1D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0" y="1196752"/>
            <a:ext cx="4464496" cy="27363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 число поддержанных заявок не включены экспертизы, выполнявшиеся сотрудниками по заказу Центра экспертиз СПбГУ</a:t>
            </a:r>
          </a:p>
          <a:p>
            <a:pPr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* В т. ч. заявки на внутренние конкурсы (М5, М8, </a:t>
            </a:r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</a:rPr>
              <a:t>Межвуз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013176"/>
            <a:ext cx="828092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</a:t>
            </a:r>
            <a:r>
              <a:rPr lang="ru-RU" sz="2400" dirty="0" smtClean="0"/>
              <a:t>бщее число экспертиз, выполненных сотрудниками Института для Центра экспертиз СПбГУ  в 2018 г. - </a:t>
            </a:r>
            <a:r>
              <a:rPr lang="ru-RU" sz="2400" b="1" dirty="0" smtClean="0"/>
              <a:t>167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392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ЗАЯВКИ НА ГРАНТЫ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64121125"/>
              </p:ext>
            </p:extLst>
          </p:nvPr>
        </p:nvGraphicFramePr>
        <p:xfrm>
          <a:off x="468312" y="1268413"/>
          <a:ext cx="8352160" cy="360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229200"/>
            <a:ext cx="856895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NB! </a:t>
            </a:r>
            <a:r>
              <a:rPr lang="ru-RU" sz="2000" dirty="0" smtClean="0"/>
              <a:t>Относительно небольшой процент поддержанных заявок отчасти обусловлен тем, что  на момент составления отчета конкурсы ряда крупных </a:t>
            </a:r>
            <a:r>
              <a:rPr lang="ru-RU" sz="2000" dirty="0" err="1" smtClean="0"/>
              <a:t>грантодателей</a:t>
            </a:r>
            <a:r>
              <a:rPr lang="ru-RU" sz="2000" dirty="0" smtClean="0"/>
              <a:t> еще не завершены!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691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552728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ЗАЯВКИ НА ГРАНТЫ: трехлетняя динамика по подразделениям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58942"/>
              </p:ext>
            </p:extLst>
          </p:nvPr>
        </p:nvGraphicFramePr>
        <p:xfrm>
          <a:off x="179513" y="908720"/>
          <a:ext cx="6264696" cy="5490876"/>
        </p:xfrm>
        <a:graphic>
          <a:graphicData uri="http://schemas.openxmlformats.org/drawingml/2006/table">
            <a:tbl>
              <a:tblPr firstRow="1" lastRow="1">
                <a:tableStyleId>{8A107856-5554-42FB-B03E-39F5DBC370BA}</a:tableStyleId>
              </a:tblPr>
              <a:tblGrid>
                <a:gridCol w="4261980"/>
                <a:gridCol w="667572"/>
                <a:gridCol w="741747"/>
                <a:gridCol w="593397"/>
              </a:tblGrid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Кафедры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 anchor="b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истории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журналистики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рекламы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теории </a:t>
                      </a:r>
                      <a:r>
                        <a:rPr lang="ru-RU" sz="1600" dirty="0">
                          <a:effectLst/>
                        </a:rPr>
                        <a:t>журналистики и массовых коммуникаций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менеджмента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массовых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коммуникаций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2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политике и государственном управлении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медиадизайна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и информационных технологий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медиалингвистики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цифровых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медиакоммуникаций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телерадиожурналистики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международной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журналистики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0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СО в </a:t>
                      </a:r>
                      <a:r>
                        <a:rPr lang="ru-RU" sz="1600" dirty="0">
                          <a:effectLst/>
                        </a:rPr>
                        <a:t>бизнесе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  <a:tr h="42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Всего по Институту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6233" marR="66233" marT="36796" marB="36796"/>
                </a:tc>
              </a:tr>
            </a:tbl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401239" y="1196752"/>
            <a:ext cx="2736304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Общее число заявок по Институту не равнозначно сумме заявок кафедр, т.к. заявки подавались, в том числе,  НПР, не занимающими должности на кафедре (институтские ставки)</a:t>
            </a:r>
          </a:p>
        </p:txBody>
      </p:sp>
    </p:spTree>
    <p:extLst>
      <p:ext uri="{BB962C8B-B14F-4D97-AF65-F5344CB8AC3E}">
        <p14:creationId xmlns:p14="http://schemas.microsoft.com/office/powerpoint/2010/main" val="382721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НАУЧНЫЕ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61257"/>
              </p:ext>
            </p:extLst>
          </p:nvPr>
        </p:nvGraphicFramePr>
        <p:xfrm>
          <a:off x="251520" y="908720"/>
          <a:ext cx="8352928" cy="57607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563015"/>
                <a:gridCol w="1789913"/>
              </a:tblGrid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12232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рецензия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комментарий</a:t>
                      </a:r>
                      <a:r>
                        <a:rPr lang="ru-RU" sz="1800" dirty="0">
                          <a:effectLst/>
                        </a:rPr>
                        <a:t>, выступление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статья </a:t>
                      </a:r>
                      <a:r>
                        <a:rPr lang="ru-RU" sz="1800" dirty="0">
                          <a:effectLst/>
                        </a:rPr>
                        <a:t>в сборнике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глава/раздел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36697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статья </a:t>
                      </a:r>
                      <a:r>
                        <a:rPr lang="ru-RU" sz="1800" dirty="0">
                          <a:effectLst/>
                        </a:rPr>
                        <a:t>в энциклопедии, словаре, справочнике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36697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статья </a:t>
                      </a:r>
                      <a:r>
                        <a:rPr lang="ru-RU" sz="1800" dirty="0">
                          <a:effectLst/>
                        </a:rPr>
                        <a:t>в сборнике материалов конференции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36697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предисловие</a:t>
                      </a:r>
                      <a:r>
                        <a:rPr lang="ru-RU" sz="1800" dirty="0">
                          <a:effectLst/>
                        </a:rPr>
                        <a:t>, научный комментарий, послесловие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материалы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тезисы </a:t>
                      </a:r>
                      <a:r>
                        <a:rPr lang="ru-RU" sz="1800" dirty="0">
                          <a:effectLst/>
                        </a:rPr>
                        <a:t>(почему-то опять, хотя уже было)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книга</a:t>
                      </a:r>
                      <a:r>
                        <a:rPr lang="ru-RU" sz="1800" dirty="0">
                          <a:effectLst/>
                        </a:rPr>
                        <a:t>, 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монография, учебник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сборник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энциклопедия</a:t>
                      </a:r>
                      <a:r>
                        <a:rPr lang="ru-RU" sz="1800" dirty="0">
                          <a:effectLst/>
                        </a:rPr>
                        <a:t>, словарь, справочник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  <a:tr h="2446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статья </a:t>
                      </a:r>
                      <a:r>
                        <a:rPr lang="ru-RU" sz="1800" dirty="0">
                          <a:effectLst/>
                        </a:rPr>
                        <a:t>в журнале по материалам конференции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1" marR="305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0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УЧЕБНЫЕ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12630"/>
              </p:ext>
            </p:extLst>
          </p:nvPr>
        </p:nvGraphicFramePr>
        <p:xfrm>
          <a:off x="899592" y="1412776"/>
          <a:ext cx="7416824" cy="41148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721497"/>
                <a:gridCol w="695327"/>
              </a:tblGrid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учебная › глава/раздел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учебная › иная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учебная › книга</a:t>
                      </a:r>
                      <a:r>
                        <a:rPr lang="ru-RU" sz="1800" dirty="0">
                          <a:effectLst/>
                        </a:rPr>
                        <a:t>, 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монография, учебник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учебная › учебное </a:t>
                      </a:r>
                      <a:r>
                        <a:rPr lang="ru-RU" sz="1800" dirty="0">
                          <a:effectLst/>
                        </a:rPr>
                        <a:t>пособие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учебная › учебное-методическое </a:t>
                      </a:r>
                      <a:r>
                        <a:rPr lang="ru-RU" sz="1800" dirty="0">
                          <a:effectLst/>
                        </a:rPr>
                        <a:t>пособие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научно-популярная › статья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научно-популярная › тематическая статья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научно-популярная › книга, в т.ч. монография, учебник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иная › статья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иная › рецензия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71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Журналистика и коммуникация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Состояние научных отраслей целесообразно рассматривать в двух измерениях: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1349672"/>
              </p:ext>
            </p:extLst>
          </p:nvPr>
        </p:nvGraphicFramePr>
        <p:xfrm>
          <a:off x="323528" y="2276872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933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НАУЧНЫЕ ДИНАМИКА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21287"/>
              </p:ext>
            </p:extLst>
          </p:nvPr>
        </p:nvGraphicFramePr>
        <p:xfrm>
          <a:off x="251520" y="980728"/>
          <a:ext cx="8640960" cy="5330624"/>
        </p:xfrm>
        <a:graphic>
          <a:graphicData uri="http://schemas.openxmlformats.org/drawingml/2006/table">
            <a:tbl>
              <a:tblPr firstRow="1" lastRow="1">
                <a:tableStyleId>{72833802-FEF1-4C79-8D5D-14CF1EAF98D9}</a:tableStyleId>
              </a:tblPr>
              <a:tblGrid>
                <a:gridCol w="6336704"/>
                <a:gridCol w="792088"/>
                <a:gridCol w="720080"/>
                <a:gridCol w="792088"/>
              </a:tblGrid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Кафедры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2017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 anchor="b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истории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журналистики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рекламы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теории </a:t>
                      </a:r>
                      <a:r>
                        <a:rPr lang="ru-RU" sz="2000" dirty="0">
                          <a:effectLst/>
                        </a:rPr>
                        <a:t>журналистики и </a:t>
                      </a:r>
                      <a:r>
                        <a:rPr lang="ru-RU" sz="2000" dirty="0" smtClean="0">
                          <a:effectLst/>
                        </a:rPr>
                        <a:t>МК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18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менеджмента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МК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 в </a:t>
                      </a:r>
                      <a:r>
                        <a:rPr lang="ru-RU" sz="2000" dirty="0">
                          <a:effectLst/>
                        </a:rPr>
                        <a:t>политике и государственном управлении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18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медиадизайна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 информационных технологий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медиалингвистики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цифровых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медиакоммуникаций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телерадиожурналистики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международной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журналистики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 в </a:t>
                      </a:r>
                      <a:r>
                        <a:rPr lang="ru-RU" sz="2000" dirty="0">
                          <a:effectLst/>
                        </a:rPr>
                        <a:t>бизнесе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  <a:tr h="30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Институт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3576" marR="53576" marT="29764" marB="297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5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1. Имеет место относительно стабильная ситуация с подачей заявок на гранты и победами в конкурсах грантов;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2. Количественные показатели публикационной активности имеют выраженную позитивную динамику;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3. Новая система учета и анализа результатов исследований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(PURE)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не позволяет оценивать качественные характеристики публикаций, т.е. отчет о качественной динамике научной деятельности не может быть представлен исходя из имеющихся данных.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42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Новая система хранения и анализа данных о научной деятельности (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PURE)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имеет ряд проблем: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4829941"/>
              </p:ext>
            </p:extLst>
          </p:nvPr>
        </p:nvGraphicFramePr>
        <p:xfrm>
          <a:off x="395536" y="2132856"/>
          <a:ext cx="85689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1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85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A02A1D"/>
                </a:solidFill>
              </a:rPr>
              <a:t>Возможности решения этих проблем: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E7076"/>
                </a:solidFill>
              </a:rPr>
              <a:t>1. Формирование коллективного обращения в службу поддержки </a:t>
            </a:r>
            <a:r>
              <a:rPr lang="en-US" dirty="0" smtClean="0">
                <a:solidFill>
                  <a:srgbClr val="5E7076"/>
                </a:solidFill>
              </a:rPr>
              <a:t>PURE</a:t>
            </a:r>
            <a:r>
              <a:rPr lang="ru-RU" dirty="0" smtClean="0">
                <a:solidFill>
                  <a:srgbClr val="5E7076"/>
                </a:solidFill>
              </a:rPr>
              <a:t> с просьбой доработать аналитические возможности системы, имеющей хороший потенциал, и расширить инструментарий формирования отчетов и структурирования публикаций по качественным характеристикам.</a:t>
            </a:r>
            <a:endParaRPr lang="ru-RU" dirty="0">
              <a:solidFill>
                <a:srgbClr val="5E707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4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85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A02A1D"/>
                </a:solidFill>
              </a:rPr>
              <a:t>Возможности решения этих проблем:</a:t>
            </a:r>
          </a:p>
          <a:p>
            <a:pPr marL="0" indent="0">
              <a:buNone/>
            </a:pPr>
            <a:r>
              <a:rPr lang="ru-RU" dirty="0">
                <a:solidFill>
                  <a:srgbClr val="5E7076"/>
                </a:solidFill>
              </a:rPr>
              <a:t>2</a:t>
            </a:r>
            <a:r>
              <a:rPr lang="ru-RU" dirty="0" smtClean="0">
                <a:solidFill>
                  <a:srgbClr val="5E7076"/>
                </a:solidFill>
              </a:rPr>
              <a:t>. Формирование силами научного отдела локального регламента заполнения системы </a:t>
            </a:r>
            <a:r>
              <a:rPr lang="en-US" dirty="0" smtClean="0">
                <a:solidFill>
                  <a:srgbClr val="5E7076"/>
                </a:solidFill>
              </a:rPr>
              <a:t>PURE</a:t>
            </a:r>
            <a:r>
              <a:rPr lang="ru-RU" dirty="0" smtClean="0">
                <a:solidFill>
                  <a:srgbClr val="5E7076"/>
                </a:solidFill>
              </a:rPr>
              <a:t>, на основании которого устранялась бы двойственность трактовок и унифицировалась система хранения информации о научных достижениях коллектива.</a:t>
            </a:r>
            <a:endParaRPr lang="ru-RU" dirty="0">
              <a:solidFill>
                <a:srgbClr val="5E707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2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06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Содержательный аспект: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конца </a:t>
            </a:r>
            <a:r>
              <a:rPr lang="en-US" dirty="0" smtClean="0"/>
              <a:t>XX</a:t>
            </a:r>
            <a:r>
              <a:rPr lang="ru-RU" dirty="0" smtClean="0"/>
              <a:t> в. гуманитарное знание все больше «не поспевало» за стремительно усложнявшейся социальной реальностью;</a:t>
            </a:r>
          </a:p>
          <a:p>
            <a:r>
              <a:rPr lang="ru-RU" dirty="0" err="1" smtClean="0"/>
              <a:t>Мультипарадигмальная</a:t>
            </a:r>
            <a:r>
              <a:rPr lang="ru-RU" dirty="0" smtClean="0"/>
              <a:t> природа гуманитарного знания открывала простор для интеллектуальных спекуляций, девальвировавших его объективную ценность (изучаем не субъект и не объект, а сам дискурс, продуцирование </a:t>
            </a:r>
            <a:r>
              <a:rPr lang="ru-RU" dirty="0"/>
              <a:t>терминов вместо </a:t>
            </a:r>
            <a:r>
              <a:rPr lang="ru-RU" dirty="0" smtClean="0"/>
              <a:t>продуцирования смыслов).</a:t>
            </a:r>
            <a:endParaRPr lang="ru-RU" sz="26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80728"/>
            <a:ext cx="402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F2B22"/>
                </a:solidFill>
              </a:rPr>
              <a:t>КРИЗИС ГУМАНИТАРИСТИКИ</a:t>
            </a:r>
            <a:endParaRPr lang="ru-RU" sz="2400" b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Содержательный аспект: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808312"/>
          </a:xfrm>
        </p:spPr>
        <p:txBody>
          <a:bodyPr>
            <a:normAutofit/>
          </a:bodyPr>
          <a:lstStyle/>
          <a:p>
            <a:r>
              <a:rPr lang="ru-RU" sz="2400" dirty="0"/>
              <a:t>Само качество «быть человеком» ставится под сомнение: некогда неотъемлемые признаки принадлежности к человеческому роду, такие как способность жизни и познания, постепенно переносятся на технические и биотехнические устройства. </a:t>
            </a:r>
            <a:r>
              <a:rPr lang="ru-RU" sz="2400" dirty="0" smtClean="0"/>
              <a:t>Проблема гуманитарных дисциплин - </a:t>
            </a:r>
            <a:r>
              <a:rPr lang="ru-RU" sz="2400" b="1" i="1" dirty="0" smtClean="0">
                <a:solidFill>
                  <a:srgbClr val="9F2B22"/>
                </a:solidFill>
              </a:rPr>
              <a:t>усиливающаяся уязвимость </a:t>
            </a:r>
            <a:r>
              <a:rPr lang="ru-RU" sz="2400" b="1" i="1" dirty="0">
                <a:solidFill>
                  <a:srgbClr val="9F2B22"/>
                </a:solidFill>
              </a:rPr>
              <a:t>и </a:t>
            </a:r>
            <a:r>
              <a:rPr lang="ru-RU" sz="2400" b="1" i="1" dirty="0" smtClean="0">
                <a:solidFill>
                  <a:srgbClr val="9F2B22"/>
                </a:solidFill>
              </a:rPr>
              <a:t>неопределенность </a:t>
            </a:r>
            <a:r>
              <a:rPr lang="ru-RU" sz="2400" b="1" i="1" dirty="0">
                <a:solidFill>
                  <a:srgbClr val="9F2B22"/>
                </a:solidFill>
              </a:rPr>
              <a:t>их предмета, а именно </a:t>
            </a:r>
            <a:r>
              <a:rPr lang="ru-RU" sz="2400" b="1" i="1" dirty="0" smtClean="0">
                <a:solidFill>
                  <a:srgbClr val="9F2B22"/>
                </a:solidFill>
              </a:rPr>
              <a:t>ЧЕЛОВЕКА.</a:t>
            </a:r>
            <a:endParaRPr lang="ru-RU" sz="2400" b="1" i="1" dirty="0">
              <a:solidFill>
                <a:srgbClr val="9F2B22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8245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9F2B22"/>
                </a:solidFill>
              </a:rPr>
              <a:t>«</a:t>
            </a:r>
            <a:r>
              <a:rPr lang="ru-RU" sz="2000" b="1" i="1" dirty="0" err="1" smtClean="0">
                <a:solidFill>
                  <a:srgbClr val="9F2B22"/>
                </a:solidFill>
              </a:rPr>
              <a:t>Гуманитаристика</a:t>
            </a:r>
            <a:r>
              <a:rPr lang="ru-RU" sz="2000" b="1" i="1" dirty="0" smtClean="0">
                <a:solidFill>
                  <a:srgbClr val="9F2B22"/>
                </a:solidFill>
              </a:rPr>
              <a:t> </a:t>
            </a:r>
            <a:r>
              <a:rPr lang="ru-RU" sz="2000" b="1" i="1" dirty="0">
                <a:solidFill>
                  <a:srgbClr val="9F2B22"/>
                </a:solidFill>
              </a:rPr>
              <a:t>превратилась </a:t>
            </a:r>
            <a:endParaRPr lang="ru-RU" sz="2000" b="1" i="1" dirty="0" smtClean="0">
              <a:solidFill>
                <a:srgbClr val="9F2B22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9F2B22"/>
                </a:solidFill>
              </a:rPr>
              <a:t>в </a:t>
            </a:r>
            <a:r>
              <a:rPr lang="ru-RU" sz="2000" b="1" i="1" dirty="0">
                <a:solidFill>
                  <a:srgbClr val="9F2B22"/>
                </a:solidFill>
              </a:rPr>
              <a:t>текстологию и перестала быть </a:t>
            </a:r>
            <a:r>
              <a:rPr lang="ru-RU" sz="2000" b="1" i="1" dirty="0" err="1">
                <a:solidFill>
                  <a:srgbClr val="9F2B22"/>
                </a:solidFill>
              </a:rPr>
              <a:t>человековедением</a:t>
            </a:r>
            <a:r>
              <a:rPr lang="ru-RU" sz="2000" b="1" i="1" dirty="0">
                <a:solidFill>
                  <a:srgbClr val="9F2B22"/>
                </a:solidFill>
              </a:rPr>
              <a:t>»</a:t>
            </a:r>
            <a:r>
              <a:rPr lang="ru-RU" b="1" i="1" dirty="0">
                <a:solidFill>
                  <a:srgbClr val="9F2B22"/>
                </a:solidFill>
              </a:rPr>
              <a:t> </a:t>
            </a:r>
          </a:p>
          <a:p>
            <a:pPr algn="r"/>
            <a:r>
              <a:rPr lang="ru-RU" b="1" i="1" dirty="0">
                <a:solidFill>
                  <a:srgbClr val="9F2B22"/>
                </a:solidFill>
              </a:rPr>
              <a:t>М. Эпштейн, </a:t>
            </a:r>
            <a:r>
              <a:rPr lang="ru-RU" b="1" i="1" dirty="0" smtClean="0">
                <a:solidFill>
                  <a:srgbClr val="9F2B22"/>
                </a:solidFill>
              </a:rPr>
              <a:t>Ун-т </a:t>
            </a:r>
            <a:r>
              <a:rPr lang="ru-RU" b="1" i="1" dirty="0">
                <a:solidFill>
                  <a:srgbClr val="9F2B22"/>
                </a:solidFill>
              </a:rPr>
              <a:t>Эмори, </a:t>
            </a:r>
            <a:r>
              <a:rPr lang="ru-RU" b="1" i="1" dirty="0" smtClean="0">
                <a:solidFill>
                  <a:srgbClr val="9F2B22"/>
                </a:solidFill>
              </a:rPr>
              <a:t>Атланта, 2017</a:t>
            </a:r>
            <a:endParaRPr lang="ru-RU" b="1" i="1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3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Содержательный аспект: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19442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Традиционные претензии к гуманитарному  знанию – </a:t>
            </a:r>
            <a:r>
              <a:rPr lang="ru-RU" sz="2400" b="1" i="1" dirty="0" smtClean="0">
                <a:solidFill>
                  <a:srgbClr val="9F2B22"/>
                </a:solidFill>
              </a:rPr>
              <a:t>слабость прикладной составляющей, вторичность по отношению к практике, субъективность. </a:t>
            </a:r>
            <a:r>
              <a:rPr lang="ru-RU" sz="2400" dirty="0" smtClean="0"/>
              <a:t>К середине </a:t>
            </a:r>
            <a:r>
              <a:rPr lang="en-US" sz="2400" dirty="0" smtClean="0"/>
              <a:t>XX</a:t>
            </a:r>
            <a:r>
              <a:rPr lang="ru-RU" sz="2400" dirty="0" smtClean="0"/>
              <a:t>в. </a:t>
            </a:r>
            <a:r>
              <a:rPr lang="ru-RU" sz="2400" dirty="0"/>
              <a:t>н</a:t>
            </a:r>
            <a:r>
              <a:rPr lang="ru-RU" sz="2400" dirty="0" smtClean="0"/>
              <a:t>а Западе и на рубеже веков в России стремительно падает социальный престиж гуманитарного знания.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482453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F2B22"/>
                </a:solidFill>
              </a:rPr>
              <a:t>Сохраняется парадоксальная ситуация – ценность гуманитарного образования падает, но среди самых успешных людей мира продолжают преобладать выпускники гуманитарных вузов!</a:t>
            </a:r>
            <a:endParaRPr lang="ru-RU" b="1" dirty="0">
              <a:solidFill>
                <a:srgbClr val="9F2B2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5229200"/>
            <a:ext cx="48245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Главным залогом успеха в современном мире оказался навык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ЭФФЕКТИВНОЙ КОММУНИКАЦИИ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Коммуникативистика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</a:t>
            </a:r>
            <a:r>
              <a:rPr lang="ru-RU" b="1" i="1" dirty="0" err="1" smtClean="0">
                <a:solidFill>
                  <a:srgbClr val="9F2B22"/>
                </a:solidFill>
              </a:rPr>
              <a:t>коммуникативистика</a:t>
            </a:r>
            <a:r>
              <a:rPr lang="ru-RU" dirty="0" smtClean="0"/>
              <a:t> </a:t>
            </a:r>
            <a:r>
              <a:rPr lang="ru-RU" dirty="0"/>
              <a:t>стала претендовать на статус универсальной науки и методологии, и традиционные социокультурные и даже ментальные процессы стали рассматриваться как формы коммуникации. Коммуникация начала восприниматься в самом широком смысле: от межличностного диалога до когнитивных процессов, трактуемых как взаимодействие человеческого сознания и познаваемого </a:t>
            </a:r>
            <a:r>
              <a:rPr lang="ru-RU" dirty="0" smtClean="0"/>
              <a:t>мира» </a:t>
            </a: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9F2B22"/>
                </a:solidFill>
              </a:rPr>
              <a:t>«</a:t>
            </a:r>
            <a:r>
              <a:rPr lang="ru-RU" sz="1900" b="1" i="1" dirty="0" err="1" smtClean="0">
                <a:solidFill>
                  <a:srgbClr val="9F2B22"/>
                </a:solidFill>
              </a:rPr>
              <a:t>К</a:t>
            </a:r>
            <a:r>
              <a:rPr lang="ru-RU" sz="2100" b="1" i="1" dirty="0" err="1" smtClean="0">
                <a:solidFill>
                  <a:srgbClr val="9F2B22"/>
                </a:solidFill>
              </a:rPr>
              <a:t>оммуникативистика</a:t>
            </a:r>
            <a:r>
              <a:rPr lang="ru-RU" sz="2100" b="1" i="1" dirty="0" smtClean="0">
                <a:solidFill>
                  <a:srgbClr val="9F2B22"/>
                </a:solidFill>
              </a:rPr>
              <a:t> в контексте </a:t>
            </a:r>
          </a:p>
          <a:p>
            <a:pPr marL="0" indent="0" algn="r">
              <a:buNone/>
            </a:pPr>
            <a:r>
              <a:rPr lang="ru-RU" sz="2100" b="1" i="1" dirty="0" smtClean="0">
                <a:solidFill>
                  <a:srgbClr val="9F2B22"/>
                </a:solidFill>
              </a:rPr>
              <a:t>современного социально-гуманитарного знания» (2016)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08720"/>
            <a:ext cx="86306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Насколько серьезны её претензии на статус </a:t>
            </a:r>
          </a:p>
          <a:p>
            <a:r>
              <a:rPr lang="ru-RU" sz="2400" dirty="0" smtClean="0"/>
              <a:t>мета-теории современного гуманитарного знания?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30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Коммуникативистика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Её тезаурус «базируется </a:t>
            </a:r>
            <a:r>
              <a:rPr lang="ru-RU" dirty="0"/>
              <a:t>на исходных понятиях, заимствованных из аппарата теории журналистики, информатики, кибернетики, компьютерного программирования, социологии, литературоведения и лингвистики, а также понятиях, сложившихся в современной </a:t>
            </a:r>
            <a:r>
              <a:rPr lang="ru-RU" dirty="0" err="1"/>
              <a:t>массмедийной</a:t>
            </a:r>
            <a:r>
              <a:rPr lang="ru-RU" dirty="0"/>
              <a:t> </a:t>
            </a:r>
            <a:r>
              <a:rPr lang="ru-RU" dirty="0" smtClean="0"/>
              <a:t>сфере». </a:t>
            </a:r>
          </a:p>
          <a:p>
            <a:r>
              <a:rPr lang="ru-RU" dirty="0" smtClean="0"/>
              <a:t>Изначально восприимчива к интеграции методов точных наук, так как родилась из математической теории коммуникации.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08720"/>
            <a:ext cx="86306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Насколько серьезны её претензии на статус </a:t>
            </a:r>
          </a:p>
          <a:p>
            <a:r>
              <a:rPr lang="ru-RU" sz="2400" dirty="0" smtClean="0"/>
              <a:t>мета-теории современного гуманитарного знания?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79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Содержательный аспект: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9786" y="992627"/>
            <a:ext cx="3613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9F2B22"/>
                </a:solidFill>
              </a:rPr>
              <a:t>ПЕРСПЕКТИВЫ </a:t>
            </a:r>
          </a:p>
          <a:p>
            <a:pPr algn="r"/>
            <a:r>
              <a:rPr lang="ru-RU" sz="2400" b="1" dirty="0" smtClean="0">
                <a:solidFill>
                  <a:srgbClr val="9F2B22"/>
                </a:solidFill>
              </a:rPr>
              <a:t>КОММУНИКАТИВИСТИКИ</a:t>
            </a:r>
            <a:endParaRPr lang="ru-RU" sz="2400" b="1" dirty="0">
              <a:solidFill>
                <a:srgbClr val="9F2B2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8302907"/>
              </p:ext>
            </p:extLst>
          </p:nvPr>
        </p:nvGraphicFramePr>
        <p:xfrm>
          <a:off x="251520" y="980728"/>
          <a:ext cx="7920880" cy="531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96136" y="2132856"/>
            <a:ext cx="3089293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Широкое международное признание в</a:t>
            </a:r>
            <a:r>
              <a:rPr lang="en-US" dirty="0" smtClean="0"/>
              <a:t> </a:t>
            </a:r>
            <a:r>
              <a:rPr lang="ru-RU" dirty="0" smtClean="0"/>
              <a:t>эпоху </a:t>
            </a:r>
            <a:r>
              <a:rPr lang="en-US" dirty="0" smtClean="0"/>
              <a:t>Big Data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092280" y="2708920"/>
            <a:ext cx="248502" cy="16561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3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ИНСТИТУТА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Имеется масштабный задел как на уровне теоретического осмысления, так и в плоскости междисциплинарных прикладных исследований;</a:t>
            </a:r>
          </a:p>
          <a:p>
            <a:r>
              <a:rPr lang="ru-RU" dirty="0" smtClean="0"/>
              <a:t>Разрабатываются уникальные направления, такие как МЕДИАЛИНГВИСТИКА;</a:t>
            </a:r>
          </a:p>
          <a:p>
            <a:r>
              <a:rPr lang="ru-RU" dirty="0" smtClean="0"/>
              <a:t>Сохраняется традиционные разработки в сфере истории медиа (на фоне растущей популярности </a:t>
            </a:r>
            <a:r>
              <a:rPr lang="en-US" dirty="0" err="1" smtClean="0"/>
              <a:t>MediaHistory</a:t>
            </a:r>
            <a:r>
              <a:rPr lang="en-US" dirty="0" smtClean="0"/>
              <a:t>)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45900"/>
      </p:ext>
    </p:extLst>
  </p:cSld>
  <p:clrMapOvr>
    <a:masterClrMapping/>
  </p:clrMapOvr>
</p:sld>
</file>

<file path=ppt/theme/theme1.xml><?xml version="1.0" encoding="utf-8"?>
<a:theme xmlns:a="http://schemas.openxmlformats.org/drawingml/2006/main" name="сотсояние отрасл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сотсояние отраслей</Template>
  <TotalTime>161</TotalTime>
  <Words>1445</Words>
  <Application>Microsoft Office PowerPoint</Application>
  <PresentationFormat>Экран (4:3)</PresentationFormat>
  <Paragraphs>275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сотсояние отраслей</vt:lpstr>
      <vt:lpstr>Журналистика и коммуникация. Состояние и перспективы развития научных отраслей</vt:lpstr>
      <vt:lpstr>Журналистика и коммуникация</vt:lpstr>
      <vt:lpstr>Содержательный аспект:</vt:lpstr>
      <vt:lpstr>Содержательный аспект:</vt:lpstr>
      <vt:lpstr>Содержательный аспект:</vt:lpstr>
      <vt:lpstr>Коммуникативистика:</vt:lpstr>
      <vt:lpstr>Коммуникативистика:</vt:lpstr>
      <vt:lpstr>Содержательный аспект:</vt:lpstr>
      <vt:lpstr>ПЕРСПЕКТИВЫ ИНСТИТУТА</vt:lpstr>
      <vt:lpstr>Институциональный аспект</vt:lpstr>
      <vt:lpstr>Институциональный аспект</vt:lpstr>
      <vt:lpstr>Институциональный аспект</vt:lpstr>
      <vt:lpstr>Научная стратегия института</vt:lpstr>
      <vt:lpstr>Показатели института  в рамках развития отрасли</vt:lpstr>
      <vt:lpstr>ЗАЯВКИ НА ГРАНТЫ</vt:lpstr>
      <vt:lpstr>ЗАЯВКИ НА ГРАНТЫ 2018</vt:lpstr>
      <vt:lpstr>ЗАЯВКИ НА ГРАНТЫ: трехлетняя динамика по подразделениям</vt:lpstr>
      <vt:lpstr>ПУБЛИКАЦИИ НАУЧНЫЕ 2018</vt:lpstr>
      <vt:lpstr>ПУБЛИКАЦИИ УЧЕБНЫЕ 2018</vt:lpstr>
      <vt:lpstr>ПУБЛИКАЦИИ НАУЧНЫЕ ДИНАМИКА</vt:lpstr>
      <vt:lpstr>ВЫВОДЫ</vt:lpstr>
      <vt:lpstr>ВЫВОДЫ</vt:lpstr>
      <vt:lpstr>ВЫВОДЫ</vt:lpstr>
      <vt:lpstr>ВЫВОДЫ</vt:lpstr>
      <vt:lpstr>Презентация PowerPoint</vt:lpstr>
    </vt:vector>
  </TitlesOfParts>
  <Company>SPBU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Журналистика и коммуникация. Состояние и перспективы развития научных отраслей</dc:title>
  <dc:creator>Кругликова Ольга Сергеевна</dc:creator>
  <cp:lastModifiedBy>Кругликова Ольга Сергеевна</cp:lastModifiedBy>
  <cp:revision>9</cp:revision>
  <dcterms:created xsi:type="dcterms:W3CDTF">2018-12-11T10:53:41Z</dcterms:created>
  <dcterms:modified xsi:type="dcterms:W3CDTF">2019-06-26T11:57:53Z</dcterms:modified>
</cp:coreProperties>
</file>