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96C3640-39A3-44C8-AB07-1D7D66130728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28362E-A394-498C-AB43-3267739E419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6C3640-39A3-44C8-AB07-1D7D66130728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8362E-A394-498C-AB43-3267739E4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6C3640-39A3-44C8-AB07-1D7D66130728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8362E-A394-498C-AB43-3267739E4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6C3640-39A3-44C8-AB07-1D7D66130728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8362E-A394-498C-AB43-3267739E4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96C3640-39A3-44C8-AB07-1D7D66130728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28362E-A394-498C-AB43-3267739E41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6C3640-39A3-44C8-AB07-1D7D66130728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28362E-A394-498C-AB43-3267739E41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6C3640-39A3-44C8-AB07-1D7D66130728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28362E-A394-498C-AB43-3267739E4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6C3640-39A3-44C8-AB07-1D7D66130728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8362E-A394-498C-AB43-3267739E41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6C3640-39A3-44C8-AB07-1D7D66130728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8362E-A394-498C-AB43-3267739E4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96C3640-39A3-44C8-AB07-1D7D66130728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28362E-A394-498C-AB43-3267739E41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96C3640-39A3-44C8-AB07-1D7D66130728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28362E-A394-498C-AB43-3267739E41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96C3640-39A3-44C8-AB07-1D7D66130728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528362E-A394-498C-AB43-3267739E419B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81001"/>
            <a:ext cx="8514322" cy="2209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Иллюстрированный еженедельник «Радуга» (1883 г.) в системе консервативно-монархической печати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19400"/>
            <a:ext cx="7218178" cy="1752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Кругликова О. С., доцент </a:t>
            </a:r>
          </a:p>
          <a:p>
            <a:r>
              <a:rPr lang="ru-RU" sz="2800" dirty="0" smtClean="0"/>
              <a:t>Кафедры истории журналистики СПбГУ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иллюстрации</a:t>
            </a:r>
            <a:endParaRPr lang="ru-RU" dirty="0"/>
          </a:p>
        </p:txBody>
      </p:sp>
      <p:pic>
        <p:nvPicPr>
          <p:cNvPr id="3" name="Рисунок 2" descr="первобытные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7199376" cy="4773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иллюстрации</a:t>
            </a:r>
            <a:endParaRPr lang="ru-RU" dirty="0"/>
          </a:p>
        </p:txBody>
      </p:sp>
      <p:pic>
        <p:nvPicPr>
          <p:cNvPr id="4" name="Рисунок 3" descr="первобытны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6119968" cy="5023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иллюстрации</a:t>
            </a:r>
            <a:endParaRPr lang="ru-RU" dirty="0"/>
          </a:p>
        </p:txBody>
      </p:sp>
      <p:pic>
        <p:nvPicPr>
          <p:cNvPr id="5" name="Рисунок 4" descr="италия к романс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5370938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иллюстрации</a:t>
            </a:r>
            <a:endParaRPr lang="ru-RU" dirty="0"/>
          </a:p>
        </p:txBody>
      </p:sp>
      <p:pic>
        <p:nvPicPr>
          <p:cNvPr id="4" name="Рисунок 3" descr="буквица и виньет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5903944" cy="4876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Окончание издания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46237"/>
            <a:ext cx="8147248" cy="4526280"/>
          </a:xfrm>
        </p:spPr>
        <p:txBody>
          <a:bodyPr/>
          <a:lstStyle/>
          <a:p>
            <a:r>
              <a:rPr lang="ru-RU" dirty="0" smtClean="0"/>
              <a:t>П</a:t>
            </a:r>
            <a:r>
              <a:rPr lang="ru-RU" dirty="0" smtClean="0"/>
              <a:t>осле </a:t>
            </a:r>
            <a:r>
              <a:rPr lang="ru-RU" dirty="0" smtClean="0"/>
              <a:t>одного года издания </a:t>
            </a:r>
            <a:r>
              <a:rPr lang="ru-RU" dirty="0" smtClean="0"/>
              <a:t>Г.-П. </a:t>
            </a:r>
            <a:r>
              <a:rPr lang="ru-RU" dirty="0" smtClean="0"/>
              <a:t>вынужден был передать права на </a:t>
            </a:r>
            <a:r>
              <a:rPr lang="ru-RU" dirty="0" smtClean="0"/>
              <a:t>приносивший </a:t>
            </a:r>
            <a:r>
              <a:rPr lang="ru-RU" dirty="0" smtClean="0"/>
              <a:t>убытки </a:t>
            </a:r>
            <a:r>
              <a:rPr lang="ru-RU" dirty="0" smtClean="0"/>
              <a:t>еженедельник </a:t>
            </a:r>
            <a:r>
              <a:rPr lang="ru-RU" dirty="0" smtClean="0"/>
              <a:t>Л. </a:t>
            </a:r>
            <a:r>
              <a:rPr lang="ru-RU" dirty="0" err="1" smtClean="0"/>
              <a:t>Метцлю</a:t>
            </a:r>
            <a:r>
              <a:rPr lang="ru-RU" dirty="0" smtClean="0"/>
              <a:t> и Д. А. </a:t>
            </a:r>
            <a:r>
              <a:rPr lang="ru-RU" dirty="0" err="1" smtClean="0"/>
              <a:t>Мансфельду</a:t>
            </a:r>
            <a:r>
              <a:rPr lang="ru-RU" dirty="0" smtClean="0"/>
              <a:t>, которые, изменив структуру и содержательную концепцию еженедельника, издавали его до 1887 </a:t>
            </a:r>
            <a:r>
              <a:rPr lang="ru-RU" dirty="0" smtClean="0"/>
              <a:t>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Никита Петрович ГИЛЯРОВ-ПЛАТОНОВ (1824-1887 гг.)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646237"/>
            <a:ext cx="5194920" cy="4526280"/>
          </a:xfrm>
        </p:spPr>
        <p:txBody>
          <a:bodyPr/>
          <a:lstStyle/>
          <a:p>
            <a:pPr algn="r"/>
            <a:r>
              <a:rPr lang="ru-RU" dirty="0" smtClean="0"/>
              <a:t>Богослов, ученый, публицист, цензор, издатель, один из видных общественных деятелей консервативно-монархического направления</a:t>
            </a:r>
            <a:endParaRPr lang="ru-RU" dirty="0"/>
          </a:p>
        </p:txBody>
      </p:sp>
      <p:pic>
        <p:nvPicPr>
          <p:cNvPr id="5" name="Рисунок 4" descr="гиляр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1"/>
            <a:ext cx="3240360" cy="4321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«СОВРЕМЕННЫЕ ИЗВЕСТИЯ»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556793"/>
            <a:ext cx="3240360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Ежедневная газета «Современные известия» (1867-1887гг.) стала главным детищем Г.-П. </a:t>
            </a:r>
            <a:endParaRPr lang="ru-RU" dirty="0"/>
          </a:p>
        </p:txBody>
      </p:sp>
      <p:pic>
        <p:nvPicPr>
          <p:cNvPr id="4" name="Рисунок 3" descr="современные извест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5164888" cy="4848551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899592" y="1700808"/>
            <a:ext cx="7632848" cy="3816424"/>
            <a:chOff x="899592" y="1700808"/>
            <a:chExt cx="7632848" cy="381642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899592" y="1700808"/>
              <a:ext cx="7632848" cy="381642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9632" y="2132856"/>
              <a:ext cx="705678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«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События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общественные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и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политические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должны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доставлять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материал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,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из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которого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по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мелочам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, в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виде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выводов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частных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,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проводить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начала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мысли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и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гражданского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долга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в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публику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. А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для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этого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надо</a:t>
              </a:r>
              <a:r>
                <a:rPr lang="ru-RU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,</a:t>
              </a:r>
              <a:r>
                <a:rPr lang="en-US" sz="2400" b="1" dirty="0" smtClean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прежде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всего</a:t>
              </a:r>
              <a:r>
                <a:rPr lang="ru-RU" sz="2400" b="1" dirty="0" smtClean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,</a:t>
              </a:r>
              <a:r>
                <a:rPr lang="en-US" sz="2400" b="1" dirty="0" smtClean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ниспуститься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до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публики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,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до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некоторой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степени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пожертвовать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собою</a:t>
              </a:r>
              <a:r>
                <a:rPr lang="en-US" sz="2400" b="1" dirty="0" smtClean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»</a:t>
              </a:r>
              <a:endParaRPr lang="ru-RU" sz="2400" b="1" dirty="0" smtClean="0">
                <a:solidFill>
                  <a:schemeClr val="tx2">
                    <a:lumMod val="25000"/>
                  </a:schemeClr>
                </a:solidFill>
                <a:latin typeface="Garamond" pitchFamily="18" charset="0"/>
              </a:endParaRPr>
            </a:p>
            <a:p>
              <a:r>
                <a:rPr lang="ru-RU" sz="2400" b="1" i="1" dirty="0" smtClean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Г.-П. в письме К. П. Победоносцеву</a:t>
              </a:r>
              <a:endParaRPr lang="ru-RU" sz="2400" b="1" i="1" dirty="0">
                <a:solidFill>
                  <a:schemeClr val="tx2">
                    <a:lumMod val="25000"/>
                  </a:schemeClr>
                </a:solidFill>
                <a:latin typeface="Garamond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«Радуга» (1883г.)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646236"/>
            <a:ext cx="4258816" cy="487910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Идея использовать возможности иллюстрации для привлечения внимания широкого читателя к общественно-политическим вопросам побудила Г.-П. </a:t>
            </a:r>
            <a:r>
              <a:rPr lang="ru-RU" dirty="0" smtClean="0"/>
              <a:t>предпринять новое издание</a:t>
            </a:r>
            <a:endParaRPr lang="ru-RU" dirty="0"/>
          </a:p>
        </p:txBody>
      </p:sp>
      <p:pic>
        <p:nvPicPr>
          <p:cNvPr id="4" name="Рисунок 3" descr="верст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885991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419056" cy="926976"/>
          </a:xfrm>
        </p:spPr>
        <p:txBody>
          <a:bodyPr/>
          <a:lstStyle/>
          <a:p>
            <a:r>
              <a:rPr lang="ru-RU" dirty="0" smtClean="0"/>
              <a:t>Особенности формата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77072"/>
            <a:ext cx="8208912" cy="2520281"/>
          </a:xfrm>
        </p:spPr>
        <p:txBody>
          <a:bodyPr>
            <a:normAutofit fontScale="85000" lnSpcReduction="20000"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КАЖДЫЙ НОМЕР ЖУРНАЛА НАЧИНАЛСЯ АКТУАЛЬНОЙ ПОЛИТИЧЕСКОЙ ПЕРЕДОВИЦЕЙ</a:t>
            </a:r>
          </a:p>
          <a:p>
            <a:r>
              <a:rPr lang="ru-RU" dirty="0" smtClean="0"/>
              <a:t>Затем следовали традиционные </a:t>
            </a:r>
            <a:r>
              <a:rPr lang="ru-RU" dirty="0" smtClean="0"/>
              <a:t>для семейного журнала </a:t>
            </a:r>
            <a:r>
              <a:rPr lang="ru-RU" dirty="0" smtClean="0"/>
              <a:t>рубрики</a:t>
            </a:r>
            <a:r>
              <a:rPr lang="ru-RU" dirty="0" smtClean="0"/>
              <a:t>: </a:t>
            </a:r>
            <a:r>
              <a:rPr lang="ru-RU" dirty="0" smtClean="0"/>
              <a:t>художественные </a:t>
            </a:r>
            <a:r>
              <a:rPr lang="ru-RU" dirty="0" smtClean="0"/>
              <a:t>произведения, научно-популярные рассказы, ноты, рецепты, моды, кроссворды, шарады</a:t>
            </a:r>
            <a:endParaRPr lang="ru-RU" dirty="0"/>
          </a:p>
        </p:txBody>
      </p:sp>
      <p:pic>
        <p:nvPicPr>
          <p:cNvPr id="4" name="Рисунок 3" descr="обложка.jpg"/>
          <p:cNvPicPr>
            <a:picLocks noChangeAspect="1"/>
          </p:cNvPicPr>
          <p:nvPr/>
        </p:nvPicPr>
        <p:blipFill>
          <a:blip r:embed="rId2" cstate="print"/>
          <a:srcRect l="4444" t="9764" r="4444" b="23839"/>
          <a:stretch>
            <a:fillRect/>
          </a:stretch>
        </p:blipFill>
        <p:spPr>
          <a:xfrm>
            <a:off x="1619672" y="1484784"/>
            <a:ext cx="5904656" cy="244827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899592" y="1700808"/>
            <a:ext cx="7632848" cy="3816424"/>
            <a:chOff x="899592" y="1700808"/>
            <a:chExt cx="7632848" cy="381642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99592" y="1700808"/>
              <a:ext cx="7632848" cy="381642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59632" y="1916832"/>
              <a:ext cx="705678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«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Честно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поступит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,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высокий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гражданский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долг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исполнит</a:t>
              </a:r>
              <a:r>
                <a:rPr lang="ru-RU" sz="2400" b="1" dirty="0" smtClean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тот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, </a:t>
              </a:r>
              <a:r>
                <a:rPr lang="en-US" sz="2400" b="1" dirty="0" err="1" smtClean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кто</a:t>
              </a:r>
              <a:r>
                <a:rPr lang="ru-RU" sz="2400" b="1" dirty="0" smtClean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,</a:t>
              </a:r>
              <a:r>
                <a:rPr lang="en-US" sz="2400" b="1" dirty="0" smtClean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имея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дарование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на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кое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что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высшее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и </a:t>
              </a:r>
              <a:r>
                <a:rPr lang="en-US" sz="2400" b="1" dirty="0" err="1" smtClean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блистательнейшее</a:t>
              </a:r>
              <a:r>
                <a:rPr lang="en-US" sz="2400" b="1" dirty="0" smtClean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,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совлечет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с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себя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парадные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одежды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публициста-генерала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, и в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рубище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,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свойственном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простому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люду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,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потолкует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с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ним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о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том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,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что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ему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знать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желательно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,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но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что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растолковать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ему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отчасти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не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хотят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,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отчасти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не</a:t>
              </a:r>
              <a:r>
                <a:rPr lang="en-US" sz="2400" b="1" dirty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умеют</a:t>
              </a:r>
              <a:r>
                <a:rPr lang="en-US" sz="2400" b="1" dirty="0" smtClean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»</a:t>
              </a:r>
              <a:endParaRPr lang="ru-RU" sz="2400" b="1" dirty="0" smtClean="0">
                <a:solidFill>
                  <a:schemeClr val="tx2">
                    <a:lumMod val="25000"/>
                  </a:schemeClr>
                </a:solidFill>
                <a:latin typeface="Garamond" pitchFamily="18" charset="0"/>
              </a:endParaRPr>
            </a:p>
            <a:p>
              <a:r>
                <a:rPr lang="ru-RU" sz="2400" b="1" i="1" dirty="0" smtClean="0">
                  <a:solidFill>
                    <a:schemeClr val="tx2">
                      <a:lumMod val="25000"/>
                    </a:schemeClr>
                  </a:solidFill>
                  <a:latin typeface="Garamond" pitchFamily="18" charset="0"/>
                </a:rPr>
                <a:t>Г. –П. в письме К. П. Победоносцеву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иллюстрации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646237"/>
            <a:ext cx="4618856" cy="45262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Большинство иллюстраций выполнялись художниками по заказу специально для «Радуги». </a:t>
            </a:r>
            <a:r>
              <a:rPr lang="ru-RU" dirty="0" smtClean="0"/>
              <a:t>Каждая </a:t>
            </a:r>
            <a:r>
              <a:rPr lang="ru-RU" dirty="0" smtClean="0"/>
              <a:t>картинка несла просветительскую смысловую нагрузку, крайне редко использовалась как элемент декора.</a:t>
            </a:r>
            <a:endParaRPr lang="ru-RU" dirty="0"/>
          </a:p>
        </p:txBody>
      </p:sp>
      <p:pic>
        <p:nvPicPr>
          <p:cNvPr id="5" name="Рисунок 4" descr="кокет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3405206" cy="4872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иллюстрации</a:t>
            </a:r>
            <a:endParaRPr lang="ru-RU" dirty="0"/>
          </a:p>
        </p:txBody>
      </p:sp>
      <p:pic>
        <p:nvPicPr>
          <p:cNvPr id="4" name="Рисунок 3" descr="курга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1556792"/>
            <a:ext cx="3916571" cy="4896544"/>
          </a:xfrm>
          <a:prstGeom prst="rect">
            <a:avLst/>
          </a:prstGeom>
        </p:spPr>
      </p:pic>
      <p:pic>
        <p:nvPicPr>
          <p:cNvPr id="5" name="Рисунок 4" descr="курганы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556792"/>
            <a:ext cx="4435926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иллюстрации</a:t>
            </a:r>
            <a:endParaRPr lang="ru-RU" dirty="0"/>
          </a:p>
        </p:txBody>
      </p:sp>
      <p:pic>
        <p:nvPicPr>
          <p:cNvPr id="4" name="Содержимое 3" descr="о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28184" y="1556792"/>
            <a:ext cx="2359413" cy="3312368"/>
          </a:xfrm>
        </p:spPr>
      </p:pic>
      <p:pic>
        <p:nvPicPr>
          <p:cNvPr id="5" name="Рисунок 4" descr="бар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5112568" cy="3476200"/>
          </a:xfrm>
          <a:prstGeom prst="rect">
            <a:avLst/>
          </a:prstGeom>
        </p:spPr>
      </p:pic>
      <p:pic>
        <p:nvPicPr>
          <p:cNvPr id="6" name="Рисунок 5" descr="медвед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314302" y="1294210"/>
            <a:ext cx="4883232" cy="5840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иллюстрации</a:t>
            </a:r>
            <a:endParaRPr lang="ru-RU" dirty="0"/>
          </a:p>
        </p:txBody>
      </p:sp>
      <p:pic>
        <p:nvPicPr>
          <p:cNvPr id="4" name="Рисунок 3" descr="первобытны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6257233" cy="474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78</TotalTime>
  <Words>337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Иллюстрированный еженедельник «Радуга» (1883 г.) в системе консервативно-монархической печати </vt:lpstr>
      <vt:lpstr>Никита Петрович ГИЛЯРОВ-ПЛАТОНОВ (1824-1887 гг.)</vt:lpstr>
      <vt:lpstr>«СОВРЕМЕННЫЕ ИЗВЕСТИЯ»</vt:lpstr>
      <vt:lpstr>«Радуга» (1883г.)</vt:lpstr>
      <vt:lpstr>Особенности формата</vt:lpstr>
      <vt:lpstr>Особенности иллюстрации</vt:lpstr>
      <vt:lpstr>Особенности иллюстрации</vt:lpstr>
      <vt:lpstr>Особенности иллюстрации</vt:lpstr>
      <vt:lpstr>Особенности иллюстрации</vt:lpstr>
      <vt:lpstr>Особенности иллюстрации</vt:lpstr>
      <vt:lpstr>Особенности иллюстрации</vt:lpstr>
      <vt:lpstr>Особенности иллюстрации</vt:lpstr>
      <vt:lpstr>Особенности иллюстрации</vt:lpstr>
      <vt:lpstr>Окончание издания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15</cp:revision>
  <dcterms:created xsi:type="dcterms:W3CDTF">2015-04-23T17:28:13Z</dcterms:created>
  <dcterms:modified xsi:type="dcterms:W3CDTF">2015-04-23T18:46:50Z</dcterms:modified>
</cp:coreProperties>
</file>