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56" r:id="rId3"/>
    <p:sldId id="257" r:id="rId4"/>
    <p:sldId id="260" r:id="rId5"/>
    <p:sldId id="259" r:id="rId6"/>
    <p:sldId id="258" r:id="rId7"/>
    <p:sldId id="265" r:id="rId8"/>
    <p:sldId id="266" r:id="rId9"/>
    <p:sldId id="263" r:id="rId10"/>
    <p:sldId id="261" r:id="rId11"/>
    <p:sldId id="262" r:id="rId12"/>
    <p:sldId id="264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22" autoAdjust="0"/>
  </p:normalViewPr>
  <p:slideViewPr>
    <p:cSldViewPr>
      <p:cViewPr varScale="1">
        <p:scale>
          <a:sx n="70" d="100"/>
          <a:sy n="70" d="100"/>
        </p:scale>
        <p:origin x="141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7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800" dirty="0" smtClean="0"/>
              <a:t>Мои</a:t>
            </a:r>
            <a:r>
              <a:rPr lang="ru-RU" sz="2800" baseline="0" dirty="0" smtClean="0"/>
              <a:t> главные качества</a:t>
            </a:r>
            <a:endParaRPr lang="ru-RU" sz="2800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Мое главное качество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Инициативность</c:v>
                </c:pt>
                <c:pt idx="1">
                  <c:v>Ответственность</c:v>
                </c:pt>
                <c:pt idx="2">
                  <c:v>Креативность</c:v>
                </c:pt>
                <c:pt idx="3">
                  <c:v>Отзывчивость</c:v>
                </c:pt>
                <c:pt idx="4">
                  <c:v>Целеустремленность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25</c:v>
                </c:pt>
                <c:pt idx="1">
                  <c:v>17</c:v>
                </c:pt>
                <c:pt idx="2">
                  <c:v>15</c:v>
                </c:pt>
                <c:pt idx="3">
                  <c:v>9</c:v>
                </c:pt>
                <c:pt idx="4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359492972256976"/>
          <c:y val="0.18131322567729882"/>
          <c:w val="0.35470490838177937"/>
          <c:h val="0.54800925308065318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lang="ru-RU" sz="2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График моего желания поступить в СПбГУ</a:t>
            </a:r>
          </a:p>
        </c:rich>
      </c:tx>
      <c:layout>
        <c:manualLayout>
          <c:xMode val="edge"/>
          <c:yMode val="edge"/>
          <c:x val="0.13861781426403816"/>
          <c:y val="3.97530926027946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"/>
          <c:y val="0.1129264327807549"/>
          <c:w val="0.96993666509942733"/>
          <c:h val="0.8090917722575583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График моего желания поступить в СПбГУ</c:v>
                </c:pt>
              </c:strCache>
            </c:strRef>
          </c:tx>
          <c:cat>
            <c:numRef>
              <c:f>Лист1!$A$2:$A$11</c:f>
              <c:numCache>
                <c:formatCode>General</c:formatCode>
                <c:ptCount val="10"/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10</c:v>
                </c:pt>
                <c:pt idx="1">
                  <c:v>20</c:v>
                </c:pt>
                <c:pt idx="2">
                  <c:v>25</c:v>
                </c:pt>
                <c:pt idx="3">
                  <c:v>30</c:v>
                </c:pt>
                <c:pt idx="4">
                  <c:v>40</c:v>
                </c:pt>
                <c:pt idx="5">
                  <c:v>45</c:v>
                </c:pt>
                <c:pt idx="6">
                  <c:v>50</c:v>
                </c:pt>
                <c:pt idx="7">
                  <c:v>70</c:v>
                </c:pt>
                <c:pt idx="8">
                  <c:v>90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1320272"/>
        <c:axId val="221322232"/>
      </c:lineChart>
      <c:catAx>
        <c:axId val="221320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1322232"/>
        <c:crosses val="autoZero"/>
        <c:auto val="1"/>
        <c:lblAlgn val="ctr"/>
        <c:lblOffset val="100"/>
        <c:noMultiLvlLbl val="0"/>
      </c:catAx>
      <c:valAx>
        <c:axId val="2213222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213202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C6DE48-F60A-44AD-BCDC-389915AEE5E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13FBF8F-2566-4F78-8E7B-DF165C0DBF07}">
      <dgm:prSet/>
      <dgm:spPr/>
      <dgm:t>
        <a:bodyPr/>
        <a:lstStyle/>
        <a:p>
          <a:pPr rtl="0"/>
          <a:r>
            <a:rPr lang="ru-RU" b="1" smtClean="0"/>
            <a:t>4,9</a:t>
          </a:r>
          <a:endParaRPr lang="ru-RU"/>
        </a:p>
      </dgm:t>
    </dgm:pt>
    <dgm:pt modelId="{ACC227A3-C4CC-4516-B05D-B4EBE49F2D83}" type="parTrans" cxnId="{483A8243-8C59-4B6E-9411-33DD36600F29}">
      <dgm:prSet/>
      <dgm:spPr/>
      <dgm:t>
        <a:bodyPr/>
        <a:lstStyle/>
        <a:p>
          <a:endParaRPr lang="ru-RU"/>
        </a:p>
      </dgm:t>
    </dgm:pt>
    <dgm:pt modelId="{F9267E01-2425-4384-A8D7-9A1FB35E7AEE}" type="sibTrans" cxnId="{483A8243-8C59-4B6E-9411-33DD36600F29}">
      <dgm:prSet/>
      <dgm:spPr/>
      <dgm:t>
        <a:bodyPr/>
        <a:lstStyle/>
        <a:p>
          <a:endParaRPr lang="ru-RU"/>
        </a:p>
      </dgm:t>
    </dgm:pt>
    <dgm:pt modelId="{5486CD60-4DB8-4E1A-8EB5-B0BCCF2C8C09}" type="pres">
      <dgm:prSet presAssocID="{A7C6DE48-F60A-44AD-BCDC-389915AEE5E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BE87984-B9FE-4A8E-9A47-D19E8625E28A}" type="pres">
      <dgm:prSet presAssocID="{113FBF8F-2566-4F78-8E7B-DF165C0DBF07}" presName="circ1TxSh" presStyleLbl="vennNode1" presStyleIdx="0" presStyleCnt="1" custLinFactNeighborX="9766" custLinFactNeighborY="3548"/>
      <dgm:spPr/>
      <dgm:t>
        <a:bodyPr/>
        <a:lstStyle/>
        <a:p>
          <a:endParaRPr lang="es-ES"/>
        </a:p>
      </dgm:t>
    </dgm:pt>
  </dgm:ptLst>
  <dgm:cxnLst>
    <dgm:cxn modelId="{875003DB-FB09-444F-BC50-EDB1D7652CB1}" type="presOf" srcId="{113FBF8F-2566-4F78-8E7B-DF165C0DBF07}" destId="{1BE87984-B9FE-4A8E-9A47-D19E8625E28A}" srcOrd="0" destOrd="0" presId="urn:microsoft.com/office/officeart/2005/8/layout/venn1"/>
    <dgm:cxn modelId="{483A8243-8C59-4B6E-9411-33DD36600F29}" srcId="{A7C6DE48-F60A-44AD-BCDC-389915AEE5EF}" destId="{113FBF8F-2566-4F78-8E7B-DF165C0DBF07}" srcOrd="0" destOrd="0" parTransId="{ACC227A3-C4CC-4516-B05D-B4EBE49F2D83}" sibTransId="{F9267E01-2425-4384-A8D7-9A1FB35E7AEE}"/>
    <dgm:cxn modelId="{72EEF51F-D23B-4919-8E9A-B5BC5FBBE5FB}" type="presOf" srcId="{A7C6DE48-F60A-44AD-BCDC-389915AEE5EF}" destId="{5486CD60-4DB8-4E1A-8EB5-B0BCCF2C8C09}" srcOrd="0" destOrd="0" presId="urn:microsoft.com/office/officeart/2005/8/layout/venn1"/>
    <dgm:cxn modelId="{D450092B-AD61-436E-B9C7-C5DF18E56671}" type="presParOf" srcId="{5486CD60-4DB8-4E1A-8EB5-B0BCCF2C8C09}" destId="{1BE87984-B9FE-4A8E-9A47-D19E8625E28A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CC4B0A-2495-45E7-B3B0-31A327FA939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CE4378A0-84B9-4B49-8E84-512643723BDE}">
      <dgm:prSet/>
      <dgm:spPr/>
      <dgm:t>
        <a:bodyPr/>
        <a:lstStyle/>
        <a:p>
          <a:pPr rtl="0"/>
          <a:r>
            <a:rPr lang="ru-RU" dirty="0" smtClean="0"/>
            <a:t>Средний балл в школе:</a:t>
          </a:r>
          <a:endParaRPr lang="ru-RU" dirty="0"/>
        </a:p>
      </dgm:t>
    </dgm:pt>
    <dgm:pt modelId="{E13787C5-8780-4FC5-92C2-C6F56F3E442E}" type="parTrans" cxnId="{E57A6471-873B-4E2A-9F7A-9384910A6C1A}">
      <dgm:prSet/>
      <dgm:spPr/>
      <dgm:t>
        <a:bodyPr/>
        <a:lstStyle/>
        <a:p>
          <a:endParaRPr lang="es-ES"/>
        </a:p>
      </dgm:t>
    </dgm:pt>
    <dgm:pt modelId="{F078BA5D-4477-4261-AE7F-EDAA9D3B6D3B}" type="sibTrans" cxnId="{E57A6471-873B-4E2A-9F7A-9384910A6C1A}">
      <dgm:prSet/>
      <dgm:spPr/>
      <dgm:t>
        <a:bodyPr/>
        <a:lstStyle/>
        <a:p>
          <a:endParaRPr lang="es-ES"/>
        </a:p>
      </dgm:t>
    </dgm:pt>
    <dgm:pt modelId="{EB416617-991C-4B45-8E43-4D11D81D38F5}" type="pres">
      <dgm:prSet presAssocID="{69CC4B0A-2495-45E7-B3B0-31A327FA939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7B2056-EAE1-4AD6-83DB-58E721EF0D86}" type="pres">
      <dgm:prSet presAssocID="{CE4378A0-84B9-4B49-8E84-512643723BDE}" presName="parentText" presStyleLbl="node1" presStyleIdx="0" presStyleCnt="1" custLinFactNeighborX="-10449" custLinFactNeighborY="-287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CC7CE8-13B6-4C3F-9962-C301829A8F0E}" type="presOf" srcId="{69CC4B0A-2495-45E7-B3B0-31A327FA9398}" destId="{EB416617-991C-4B45-8E43-4D11D81D38F5}" srcOrd="0" destOrd="0" presId="urn:microsoft.com/office/officeart/2005/8/layout/vList2"/>
    <dgm:cxn modelId="{F02AF939-E57C-4BB7-B7EF-802AC4F3001B}" type="presOf" srcId="{CE4378A0-84B9-4B49-8E84-512643723BDE}" destId="{777B2056-EAE1-4AD6-83DB-58E721EF0D86}" srcOrd="0" destOrd="0" presId="urn:microsoft.com/office/officeart/2005/8/layout/vList2"/>
    <dgm:cxn modelId="{E57A6471-873B-4E2A-9F7A-9384910A6C1A}" srcId="{69CC4B0A-2495-45E7-B3B0-31A327FA9398}" destId="{CE4378A0-84B9-4B49-8E84-512643723BDE}" srcOrd="0" destOrd="0" parTransId="{E13787C5-8780-4FC5-92C2-C6F56F3E442E}" sibTransId="{F078BA5D-4477-4261-AE7F-EDAA9D3B6D3B}"/>
    <dgm:cxn modelId="{1724C265-2D43-4CF5-B485-75E351873798}" type="presParOf" srcId="{EB416617-991C-4B45-8E43-4D11D81D38F5}" destId="{777B2056-EAE1-4AD6-83DB-58E721EF0D8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06C6D8-0408-4C43-8964-5A5DC6A5642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CEC09AB0-B98C-46C1-819D-A669F052A1AA}">
      <dgm:prSet/>
      <dgm:spPr/>
      <dgm:t>
        <a:bodyPr/>
        <a:lstStyle/>
        <a:p>
          <a:pPr rtl="0"/>
          <a:r>
            <a:rPr lang="ru-RU" dirty="0" smtClean="0"/>
            <a:t>Что может быть неожиданней моей детской фотографии?</a:t>
          </a:r>
          <a:endParaRPr lang="es-ES" dirty="0"/>
        </a:p>
      </dgm:t>
    </dgm:pt>
    <dgm:pt modelId="{AA012A5D-AB5E-450D-8367-676469D67C26}" type="parTrans" cxnId="{50579C08-7869-4BA3-8E22-52A72D9508DF}">
      <dgm:prSet/>
      <dgm:spPr/>
      <dgm:t>
        <a:bodyPr/>
        <a:lstStyle/>
        <a:p>
          <a:endParaRPr lang="es-ES"/>
        </a:p>
      </dgm:t>
    </dgm:pt>
    <dgm:pt modelId="{159226E6-085D-422F-86CA-2A2B2EFFBCC2}" type="sibTrans" cxnId="{50579C08-7869-4BA3-8E22-52A72D9508DF}">
      <dgm:prSet/>
      <dgm:spPr/>
      <dgm:t>
        <a:bodyPr/>
        <a:lstStyle/>
        <a:p>
          <a:endParaRPr lang="es-ES"/>
        </a:p>
      </dgm:t>
    </dgm:pt>
    <dgm:pt modelId="{A75CDEA0-457C-4FEF-B0AB-FA8347628CC6}" type="pres">
      <dgm:prSet presAssocID="{5306C6D8-0408-4C43-8964-5A5DC6A564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AE3E61-B0A6-4A45-8164-B7EAAB29A15C}" type="pres">
      <dgm:prSet presAssocID="{CEC09AB0-B98C-46C1-819D-A669F052A1AA}" presName="parentText" presStyleLbl="node1" presStyleIdx="0" presStyleCnt="1" custLinFactNeighborX="6897" custLinFactNeighborY="-695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579C08-7869-4BA3-8E22-52A72D9508DF}" srcId="{5306C6D8-0408-4C43-8964-5A5DC6A5642A}" destId="{CEC09AB0-B98C-46C1-819D-A669F052A1AA}" srcOrd="0" destOrd="0" parTransId="{AA012A5D-AB5E-450D-8367-676469D67C26}" sibTransId="{159226E6-085D-422F-86CA-2A2B2EFFBCC2}"/>
    <dgm:cxn modelId="{EDE64A98-86A0-4FC2-BD07-0BE0DC5F305D}" type="presOf" srcId="{CEC09AB0-B98C-46C1-819D-A669F052A1AA}" destId="{92AE3E61-B0A6-4A45-8164-B7EAAB29A15C}" srcOrd="0" destOrd="0" presId="urn:microsoft.com/office/officeart/2005/8/layout/vList2"/>
    <dgm:cxn modelId="{537F458C-8446-4A23-91C3-0A938BEFBA3B}" type="presOf" srcId="{5306C6D8-0408-4C43-8964-5A5DC6A5642A}" destId="{A75CDEA0-457C-4FEF-B0AB-FA8347628CC6}" srcOrd="0" destOrd="0" presId="urn:microsoft.com/office/officeart/2005/8/layout/vList2"/>
    <dgm:cxn modelId="{756929A6-0AE0-445D-A362-837BA382E40D}" type="presParOf" srcId="{A75CDEA0-457C-4FEF-B0AB-FA8347628CC6}" destId="{92AE3E61-B0A6-4A45-8164-B7EAAB29A15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E87984-B9FE-4A8E-9A47-D19E8625E28A}">
      <dsp:nvSpPr>
        <dsp:cNvPr id="0" name=""/>
        <dsp:cNvSpPr/>
      </dsp:nvSpPr>
      <dsp:spPr>
        <a:xfrm>
          <a:off x="576059" y="0"/>
          <a:ext cx="2304256" cy="230425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b="1" kern="1200" smtClean="0"/>
            <a:t>4,9</a:t>
          </a:r>
          <a:endParaRPr lang="ru-RU" sz="6500" kern="1200"/>
        </a:p>
      </dsp:txBody>
      <dsp:txXfrm>
        <a:off x="913509" y="337450"/>
        <a:ext cx="1629356" cy="16293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7B2056-EAE1-4AD6-83DB-58E721EF0D86}">
      <dsp:nvSpPr>
        <dsp:cNvPr id="0" name=""/>
        <dsp:cNvSpPr/>
      </dsp:nvSpPr>
      <dsp:spPr>
        <a:xfrm>
          <a:off x="0" y="0"/>
          <a:ext cx="3096344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Средний балл в школе:</a:t>
          </a:r>
          <a:endParaRPr lang="ru-RU" sz="2200" kern="1200" dirty="0"/>
        </a:p>
      </dsp:txBody>
      <dsp:txXfrm>
        <a:off x="25759" y="25759"/>
        <a:ext cx="3044826" cy="4761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AE3E61-B0A6-4A45-8164-B7EAAB29A15C}">
      <dsp:nvSpPr>
        <dsp:cNvPr id="0" name=""/>
        <dsp:cNvSpPr/>
      </dsp:nvSpPr>
      <dsp:spPr>
        <a:xfrm>
          <a:off x="0" y="0"/>
          <a:ext cx="2160240" cy="1427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Что может быть неожиданней моей детской фотографии?</a:t>
          </a:r>
          <a:endParaRPr lang="es-ES" sz="2000" kern="1200" dirty="0"/>
        </a:p>
      </dsp:txBody>
      <dsp:txXfrm>
        <a:off x="69680" y="69680"/>
        <a:ext cx="2020880" cy="1288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46C05-EB5B-46AD-8811-5B356E153A6C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448A-BBB0-4AC1-A07B-F9BA6D1E0C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108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46C05-EB5B-46AD-8811-5B356E153A6C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448A-BBB0-4AC1-A07B-F9BA6D1E0C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861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46C05-EB5B-46AD-8811-5B356E153A6C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448A-BBB0-4AC1-A07B-F9BA6D1E0C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312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3E46C05-EB5B-46AD-8811-5B356E153A6C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FB448A-BBB0-4AC1-A07B-F9BA6D1E0C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46C05-EB5B-46AD-8811-5B356E153A6C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2FB448A-BBB0-4AC1-A07B-F9BA6D1E0C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46C05-EB5B-46AD-8811-5B356E153A6C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2FB448A-BBB0-4AC1-A07B-F9BA6D1E0C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3E46C05-EB5B-46AD-8811-5B356E153A6C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2FB448A-BBB0-4AC1-A07B-F9BA6D1E0C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3E46C05-EB5B-46AD-8811-5B356E153A6C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2FB448A-BBB0-4AC1-A07B-F9BA6D1E0C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46C05-EB5B-46AD-8811-5B356E153A6C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2FB448A-BBB0-4AC1-A07B-F9BA6D1E0C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46C05-EB5B-46AD-8811-5B356E153A6C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FB448A-BBB0-4AC1-A07B-F9BA6D1E0C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46C05-EB5B-46AD-8811-5B356E153A6C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2FB448A-BBB0-4AC1-A07B-F9BA6D1E0C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46C05-EB5B-46AD-8811-5B356E153A6C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448A-BBB0-4AC1-A07B-F9BA6D1E0C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7581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3E46C05-EB5B-46AD-8811-5B356E153A6C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2FB448A-BBB0-4AC1-A07B-F9BA6D1E0C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46C05-EB5B-46AD-8811-5B356E153A6C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448A-BBB0-4AC1-A07B-F9BA6D1E0C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3E46C05-EB5B-46AD-8811-5B356E153A6C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2FB448A-BBB0-4AC1-A07B-F9BA6D1E0C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46C05-EB5B-46AD-8811-5B356E153A6C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448A-BBB0-4AC1-A07B-F9BA6D1E0C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467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46C05-EB5B-46AD-8811-5B356E153A6C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448A-BBB0-4AC1-A07B-F9BA6D1E0C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493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46C05-EB5B-46AD-8811-5B356E153A6C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448A-BBB0-4AC1-A07B-F9BA6D1E0C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66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46C05-EB5B-46AD-8811-5B356E153A6C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448A-BBB0-4AC1-A07B-F9BA6D1E0C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973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46C05-EB5B-46AD-8811-5B356E153A6C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448A-BBB0-4AC1-A07B-F9BA6D1E0C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64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46C05-EB5B-46AD-8811-5B356E153A6C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448A-BBB0-4AC1-A07B-F9BA6D1E0C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192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46C05-EB5B-46AD-8811-5B356E153A6C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448A-BBB0-4AC1-A07B-F9BA6D1E0C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939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46C05-EB5B-46AD-8811-5B356E153A6C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B448A-BBB0-4AC1-A07B-F9BA6D1E0C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967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3E46C05-EB5B-46AD-8811-5B356E153A6C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2FB448A-BBB0-4AC1-A07B-F9BA6D1E0C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9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-412506"/>
            <a:ext cx="9649072" cy="723954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        </a:t>
            </a:r>
            <a:r>
              <a:rPr lang="ru-RU" sz="107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Почему</a:t>
            </a:r>
            <a:r>
              <a:rPr lang="ru-RU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dirty="0" smtClean="0"/>
              <a:t>                    </a:t>
            </a:r>
            <a:r>
              <a:rPr lang="ru-RU" sz="5300" b="1" i="1" dirty="0" smtClean="0"/>
              <a:t>именно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                              </a:t>
            </a:r>
            <a:r>
              <a:rPr lang="ru-RU" sz="107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я</a:t>
            </a:r>
            <a:r>
              <a:rPr lang="ru-RU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</a:t>
            </a:r>
            <a:r>
              <a:rPr lang="ru-RU" b="1" i="1" dirty="0" smtClean="0"/>
              <a:t>должна</a:t>
            </a:r>
            <a:br>
              <a:rPr lang="ru-RU" b="1" i="1" dirty="0" smtClean="0"/>
            </a:br>
            <a:r>
              <a:rPr lang="ru-RU" b="1" i="1" dirty="0" smtClean="0"/>
              <a:t>            </a:t>
            </a:r>
            <a:r>
              <a:rPr lang="ru-RU" sz="6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стать</a:t>
            </a:r>
            <a:br>
              <a:rPr lang="ru-RU" sz="6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b="1" i="1" dirty="0" smtClean="0"/>
              <a:t>         студенткой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</a:t>
            </a:r>
            <a:r>
              <a:rPr lang="ru-RU" sz="60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ЖурФака</a:t>
            </a:r>
            <a:r>
              <a:rPr lang="ru-RU" sz="6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r>
              <a:rPr lang="ru-RU" b="1" i="1" dirty="0" smtClean="0"/>
              <a:t> </a:t>
            </a:r>
            <a:endParaRPr lang="ru-RU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940152" y="5661248"/>
            <a:ext cx="3053953" cy="119675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sz="2400" b="1" i="1" dirty="0" smtClean="0"/>
              <a:t>   Шакирова Аниса</a:t>
            </a:r>
          </a:p>
          <a:p>
            <a:r>
              <a:rPr lang="ru-RU" sz="2400" b="1" i="1" dirty="0" smtClean="0"/>
              <a:t>     11а класс</a:t>
            </a:r>
          </a:p>
          <a:p>
            <a:r>
              <a:rPr lang="ru-RU" sz="2400" b="1" i="1" dirty="0" smtClean="0"/>
              <a:t>      309 школы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332351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2"/>
          <p:cNvSpPr txBox="1">
            <a:spLocks/>
          </p:cNvSpPr>
          <p:nvPr/>
        </p:nvSpPr>
        <p:spPr>
          <a:xfrm>
            <a:off x="2051720" y="3356992"/>
            <a:ext cx="5400600" cy="1728192"/>
          </a:xfrm>
          <a:prstGeom prst="rect">
            <a:avLst/>
          </a:prstGeom>
          <a:solidFill>
            <a:schemeClr val="accent2"/>
          </a:solidFill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vert="horz" lIns="137160" tIns="182880" rIns="137160" bIns="91440">
            <a:noAutofit/>
          </a:bodyPr>
          <a:lstStyle/>
          <a:p>
            <a:pPr lvl="0">
              <a:spcBef>
                <a:spcPts val="700"/>
              </a:spcBef>
              <a:spcAft>
                <a:spcPts val="1000"/>
              </a:spcAft>
              <a:buClr>
                <a:schemeClr val="accent2"/>
              </a:buClr>
              <a:buSzPct val="60000"/>
            </a:pPr>
            <a:r>
              <a:rPr lang="ru-RU" sz="1400" dirty="0" smtClean="0">
                <a:solidFill>
                  <a:schemeClr val="bg1"/>
                </a:solidFill>
              </a:rPr>
              <a:t>Её постоянная любовь, желание помочь, вылечить, порадовать, успокоить родного ей человека поражает. Если мне нужна поддержка я всегда могу обратиться к ней и быть уверенным, что она поможет. Никогда еще я не видел, чтоб свои проблемы </a:t>
            </a:r>
            <a:r>
              <a:rPr lang="ru-RU" sz="1400" dirty="0" smtClean="0">
                <a:solidFill>
                  <a:schemeClr val="bg1"/>
                </a:solidFill>
              </a:rPr>
              <a:t>ее волновали настолько, </a:t>
            </a:r>
            <a:r>
              <a:rPr lang="ru-RU" sz="1400" dirty="0" smtClean="0">
                <a:solidFill>
                  <a:schemeClr val="bg1"/>
                </a:solidFill>
              </a:rPr>
              <a:t>чтоб она совершенно забыла о других. Наверное, для нее это высшее благо - жить счастьем других.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10527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Что говорят те,</a:t>
            </a:r>
            <a:br>
              <a:rPr lang="ru-RU" dirty="0" smtClean="0"/>
            </a:br>
            <a:r>
              <a:rPr lang="ru-RU" dirty="0" smtClean="0"/>
              <a:t> кто знает меня лучше всех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979712" y="1844824"/>
            <a:ext cx="5400600" cy="1224136"/>
          </a:xfrm>
        </p:spPr>
        <p:txBody>
          <a:bodyPr>
            <a:normAutofit lnSpcReduction="10000"/>
          </a:bodyPr>
          <a:lstStyle/>
          <a:p>
            <a:r>
              <a:rPr lang="ru-RU" sz="1600" dirty="0" smtClean="0"/>
              <a:t>Эта девушка подарит чуточку тепла даже в холодный зимний день, поддержит, окажет услуги психолога. Необычные идеи, море энергии и  бесконечный оптимизм – все это Аниса.</a:t>
            </a:r>
            <a:endParaRPr lang="ru-RU" sz="1600" dirty="0"/>
          </a:p>
        </p:txBody>
      </p:sp>
      <p:pic>
        <p:nvPicPr>
          <p:cNvPr id="5" name="4 Marcador de contenido" descr="c1tM__D-3eQ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6576" t="20009" r="46959" b="34371"/>
          <a:stretch>
            <a:fillRect/>
          </a:stretch>
        </p:blipFill>
        <p:spPr>
          <a:xfrm rot="21292879">
            <a:off x="482752" y="1541798"/>
            <a:ext cx="1368152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5 CuadroTexto"/>
          <p:cNvSpPr txBox="1"/>
          <p:nvPr/>
        </p:nvSpPr>
        <p:spPr>
          <a:xfrm>
            <a:off x="2123728" y="1412776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Лиза, лучшая подруга</a:t>
            </a:r>
            <a:endParaRPr lang="es-E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2123728" y="5489848"/>
            <a:ext cx="5400600" cy="1368152"/>
          </a:xfrm>
          <a:prstGeom prst="rect">
            <a:avLst/>
          </a:prstGeom>
          <a:solidFill>
            <a:schemeClr val="accent2"/>
          </a:solidFill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vert="horz" lIns="137160" tIns="182880" rIns="137160" bIns="9144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уверена в ней и могу поручить ей все, что угодно. </a:t>
            </a:r>
            <a:r>
              <a:rPr lang="ru-RU" dirty="0" smtClean="0">
                <a:solidFill>
                  <a:schemeClr val="lt1"/>
                </a:solidFill>
              </a:rPr>
              <a:t>Аниса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постоянно что-то устраивает, какие-то игры, мероприятия и праздники. Даже не знаю, что будет,  когда она уйдет. Школа станет тусклой и серой.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8 Imagen" descr="untitled.png"/>
          <p:cNvPicPr>
            <a:picLocks noChangeAspect="1"/>
          </p:cNvPicPr>
          <p:nvPr/>
        </p:nvPicPr>
        <p:blipFill>
          <a:blip r:embed="rId3" cstate="print"/>
          <a:srcRect l="8000" t="3827" r="8000" b="20573"/>
          <a:stretch>
            <a:fillRect/>
          </a:stretch>
        </p:blipFill>
        <p:spPr>
          <a:xfrm>
            <a:off x="323528" y="4365104"/>
            <a:ext cx="1656184" cy="22082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9 CuadroTexto"/>
          <p:cNvSpPr txBox="1"/>
          <p:nvPr/>
        </p:nvSpPr>
        <p:spPr>
          <a:xfrm>
            <a:off x="2123728" y="5085184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Елена Николаевна, учитель</a:t>
            </a:r>
            <a:endParaRPr lang="es-E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436096" y="2924944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Миша, друг</a:t>
            </a:r>
            <a:endParaRPr lang="es-E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" name="11 Imagen" descr="hNXi4SMOprw.jpg"/>
          <p:cNvPicPr>
            <a:picLocks noChangeAspect="1"/>
          </p:cNvPicPr>
          <p:nvPr/>
        </p:nvPicPr>
        <p:blipFill>
          <a:blip r:embed="rId4" cstate="print"/>
          <a:srcRect l="39533" t="15439" r="36318" b="43306"/>
          <a:stretch>
            <a:fillRect/>
          </a:stretch>
        </p:blipFill>
        <p:spPr>
          <a:xfrm rot="885876">
            <a:off x="7390246" y="3261655"/>
            <a:ext cx="1771730" cy="20028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4122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30560" y="1916832"/>
            <a:ext cx="5869632" cy="4464496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lvl="0">
              <a:buClr>
                <a:srgbClr val="DD8047"/>
              </a:buClr>
            </a:pPr>
            <a:endParaRPr lang="ru-RU" dirty="0">
              <a:solidFill>
                <a:prstClr val="white"/>
              </a:solidFill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Неожиданные факты обо мне: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2153331"/>
            <a:ext cx="4824536" cy="3406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700"/>
              </a:spcBef>
              <a:buClr>
                <a:srgbClr val="DD8047"/>
              </a:buClr>
              <a:buSzPct val="60000"/>
              <a:buFont typeface="Wingdings" panose="05000000000000000000" pitchFamily="2" charset="2"/>
              <a:buChar char="q"/>
            </a:pPr>
            <a:r>
              <a:rPr lang="ru-RU" sz="2400" kern="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/>
                <a:ea typeface="SimSun"/>
                <a:cs typeface="Mangal"/>
              </a:rPr>
              <a:t>я умею играть на виолончели</a:t>
            </a:r>
          </a:p>
          <a:p>
            <a:pPr marL="285750" lvl="0" indent="-285750">
              <a:spcBef>
                <a:spcPts val="700"/>
              </a:spcBef>
              <a:buClr>
                <a:srgbClr val="DD8047"/>
              </a:buClr>
              <a:buSzPct val="60000"/>
              <a:buFont typeface="Wingdings" panose="05000000000000000000" pitchFamily="2" charset="2"/>
              <a:buChar char="q"/>
            </a:pPr>
            <a:r>
              <a:rPr lang="ru-RU" sz="2400" kern="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/>
                <a:ea typeface="SimSun"/>
                <a:cs typeface="Mangal"/>
              </a:rPr>
              <a:t>я занималась индийскими танцами</a:t>
            </a:r>
          </a:p>
          <a:p>
            <a:pPr marL="285750" lvl="0" indent="-285750">
              <a:spcBef>
                <a:spcPts val="700"/>
              </a:spcBef>
              <a:buClr>
                <a:srgbClr val="DD8047"/>
              </a:buClr>
              <a:buSzPct val="60000"/>
              <a:buFont typeface="Wingdings" panose="05000000000000000000" pitchFamily="2" charset="2"/>
              <a:buChar char="q"/>
            </a:pPr>
            <a:r>
              <a:rPr lang="ru-RU" sz="2400" kern="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/>
                <a:ea typeface="SimSun"/>
                <a:cs typeface="Mangal"/>
              </a:rPr>
              <a:t>я ходила по углям (3 раза подряд)</a:t>
            </a:r>
          </a:p>
          <a:p>
            <a:pPr marL="285750" lvl="0" indent="-285750">
              <a:spcBef>
                <a:spcPts val="700"/>
              </a:spcBef>
              <a:buClr>
                <a:srgbClr val="DD8047"/>
              </a:buClr>
              <a:buSzPct val="60000"/>
              <a:buFont typeface="Wingdings" panose="05000000000000000000" pitchFamily="2" charset="2"/>
              <a:buChar char="q"/>
            </a:pPr>
            <a:r>
              <a:rPr lang="ru-RU" sz="2400" kern="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/>
                <a:ea typeface="SimSun"/>
                <a:cs typeface="Mangal"/>
              </a:rPr>
              <a:t>я пробовала лосятину (</a:t>
            </a:r>
            <a:r>
              <a:rPr lang="ru-RU" sz="2400" strike="sngStrike" kern="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/>
                <a:ea typeface="SimSun"/>
                <a:cs typeface="Mangal"/>
              </a:rPr>
              <a:t>даже не </a:t>
            </a:r>
            <a:r>
              <a:rPr lang="en-US" sz="2400" strike="sngStrike" kern="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/>
                <a:ea typeface="SimSun"/>
                <a:cs typeface="Mangal"/>
              </a:rPr>
              <a:t>c</a:t>
            </a:r>
            <a:r>
              <a:rPr lang="ru-RU" sz="2400" strike="sngStrike" kern="15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/>
                <a:ea typeface="SimSun"/>
                <a:cs typeface="Mangal"/>
              </a:rPr>
              <a:t>прашивайте</a:t>
            </a:r>
            <a:r>
              <a:rPr lang="ru-RU" sz="2400" strike="sngStrike" kern="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/>
                <a:ea typeface="SimSun"/>
                <a:cs typeface="Mangal"/>
              </a:rPr>
              <a:t>)</a:t>
            </a:r>
          </a:p>
          <a:p>
            <a:pPr marL="285750" lvl="0" indent="-285750">
              <a:spcBef>
                <a:spcPts val="700"/>
              </a:spcBef>
              <a:buClr>
                <a:srgbClr val="DD8047"/>
              </a:buClr>
              <a:buSzPct val="60000"/>
              <a:buFont typeface="Wingdings" panose="05000000000000000000" pitchFamily="2" charset="2"/>
              <a:buChar char="q"/>
            </a:pPr>
            <a:r>
              <a:rPr lang="ru-RU" sz="2400" kern="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/>
                <a:ea typeface="SimSun"/>
                <a:cs typeface="Mangal"/>
              </a:rPr>
              <a:t>я летала на воздушном шаре</a:t>
            </a:r>
          </a:p>
        </p:txBody>
      </p:sp>
      <p:graphicFrame>
        <p:nvGraphicFramePr>
          <p:cNvPr id="8" name="7 Diagrama"/>
          <p:cNvGraphicFramePr/>
          <p:nvPr/>
        </p:nvGraphicFramePr>
        <p:xfrm>
          <a:off x="6588224" y="1340768"/>
          <a:ext cx="2160240" cy="1488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5 Imagen" descr="нг.jpg"/>
          <p:cNvPicPr>
            <a:picLocks noChangeAspect="1"/>
          </p:cNvPicPr>
          <p:nvPr/>
        </p:nvPicPr>
        <p:blipFill>
          <a:blip r:embed="rId7" cstate="print"/>
          <a:srcRect l="62138" t="37954" b="122"/>
          <a:stretch>
            <a:fillRect/>
          </a:stretch>
        </p:blipFill>
        <p:spPr>
          <a:xfrm rot="1205835">
            <a:off x="6443287" y="2875887"/>
            <a:ext cx="2088232" cy="39349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4557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Еще несколько причин, по которым вы должны взять меня в СПбГУ</a:t>
            </a:r>
            <a:endParaRPr lang="ru-RU" sz="2800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395536" y="4941168"/>
          <a:ext cx="8388424" cy="1916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6 Rectángulo"/>
          <p:cNvSpPr/>
          <p:nvPr/>
        </p:nvSpPr>
        <p:spPr>
          <a:xfrm>
            <a:off x="179512" y="1772816"/>
            <a:ext cx="6768752" cy="648072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539552" y="2564904"/>
            <a:ext cx="6768752" cy="648072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1187624" y="3356992"/>
            <a:ext cx="6624736" cy="648072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2051720" y="4149080"/>
            <a:ext cx="6301208" cy="648072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323528" y="1916832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Я любознательная, мне всегда все интересно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11560" y="2708920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Я смогу сделать жизнь факультета и ВУЗа немного ярче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187624" y="3429000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Я действительно люблю эту профессию и много знаю о ней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483768" y="4221088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Я готова работать за </a:t>
            </a:r>
            <a:r>
              <a:rPr lang="ru-RU" sz="2000" strike="sngStrike" dirty="0" smtClean="0">
                <a:solidFill>
                  <a:schemeClr val="bg1"/>
                </a:solidFill>
              </a:rPr>
              <a:t>еду </a:t>
            </a:r>
            <a:r>
              <a:rPr lang="ru-RU" sz="2000" dirty="0" smtClean="0">
                <a:solidFill>
                  <a:schemeClr val="bg1"/>
                </a:solidFill>
              </a:rPr>
              <a:t> идею</a:t>
            </a:r>
            <a:endParaRPr lang="es-ES" strike="sngStrike" dirty="0"/>
          </a:p>
        </p:txBody>
      </p:sp>
    </p:spTree>
    <p:extLst>
      <p:ext uri="{BB962C8B-B14F-4D97-AF65-F5344CB8AC3E}">
        <p14:creationId xmlns:p14="http://schemas.microsoft.com/office/powerpoint/2010/main" val="217867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эрондонд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56565">
            <a:off x="2872257" y="57839"/>
            <a:ext cx="7475524" cy="5110564"/>
          </a:xfrm>
          <a:prstGeom prst="rect">
            <a:avLst/>
          </a:prstGeom>
        </p:spPr>
      </p:pic>
      <p:pic>
        <p:nvPicPr>
          <p:cNvPr id="2" name="1 Imagen" descr="EBg6r6ueAp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40568" y="-171400"/>
            <a:ext cx="4730217" cy="702940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 rot="21199830">
            <a:off x="4083126" y="4851955"/>
            <a:ext cx="5053786" cy="209467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 rot="21158116">
            <a:off x="4775192" y="4837187"/>
            <a:ext cx="379251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P.S.</a:t>
            </a:r>
            <a:r>
              <a:rPr lang="ru-RU" dirty="0" smtClean="0">
                <a:solidFill>
                  <a:schemeClr val="bg1"/>
                </a:solidFill>
              </a:rPr>
              <a:t>: Даже если вы меня не возьмете, я все равно поступлю, потому что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Мы с СПбГУ идеально подходим друг другу!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403648" y="260648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внимание!</a:t>
            </a:r>
            <a:endParaRPr lang="es-ES" sz="2400" dirty="0"/>
          </a:p>
        </p:txBody>
      </p:sp>
      <p:sp>
        <p:nvSpPr>
          <p:cNvPr id="7" name="6 CuadroTexto"/>
          <p:cNvSpPr txBox="1"/>
          <p:nvPr/>
        </p:nvSpPr>
        <p:spPr>
          <a:xfrm rot="1356477">
            <a:off x="7705027" y="2037852"/>
            <a:ext cx="1944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Удачного дня!</a:t>
            </a:r>
            <a:endParaRPr lang="es-ES" sz="2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131840" y="2420888"/>
            <a:ext cx="5616625" cy="4104456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    Дата производства: 18 июня 1998 года, 16 лет</a:t>
            </a:r>
          </a:p>
          <a:p>
            <a:r>
              <a:rPr lang="ru-RU" sz="2000" dirty="0" smtClean="0"/>
              <a:t>    Срок годности: минимум 80 лет с даты изготовления</a:t>
            </a:r>
          </a:p>
          <a:p>
            <a:r>
              <a:rPr lang="ru-RU" sz="2000" dirty="0" smtClean="0"/>
              <a:t>   КПД: более 90% при правильных условиях эксплуатации</a:t>
            </a:r>
          </a:p>
          <a:p>
            <a:r>
              <a:rPr lang="ru-RU" sz="2000" dirty="0" smtClean="0"/>
              <a:t> Выброс в атмосферу тепла и позитива: 100 Дж</a:t>
            </a:r>
            <a:r>
              <a:rPr lang="en-US" sz="2000" dirty="0" smtClean="0"/>
              <a:t>/</a:t>
            </a:r>
            <a:r>
              <a:rPr lang="ru-RU" sz="2000" dirty="0" smtClean="0"/>
              <a:t>с</a:t>
            </a:r>
          </a:p>
          <a:p>
            <a:r>
              <a:rPr lang="ru-RU" dirty="0" smtClean="0"/>
              <a:t>  Особые навыки: поет , рисует, пишет журналистские материалы, а также собственные произведения, излучает всепобеждающий оптимизм</a:t>
            </a:r>
          </a:p>
          <a:p>
            <a:pPr algn="r"/>
            <a:r>
              <a:rPr lang="en-US" i="1" dirty="0" smtClean="0"/>
              <a:t>Made in Russia with love</a:t>
            </a:r>
            <a:endParaRPr lang="ru-RU" i="1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23805"/>
            <a:ext cx="8424936" cy="50047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Мои технические характеристики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15" t="11872" r="6198" b="53065"/>
          <a:stretch/>
        </p:blipFill>
        <p:spPr>
          <a:xfrm>
            <a:off x="791580" y="692696"/>
            <a:ext cx="2160240" cy="2760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851920" y="1556792"/>
            <a:ext cx="5508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tx2"/>
                </a:solidFill>
              </a:rPr>
              <a:t>Аниса Шакирова</a:t>
            </a:r>
            <a:endParaRPr lang="ru-RU" sz="4000" dirty="0">
              <a:solidFill>
                <a:schemeClr val="tx2"/>
              </a:solidFill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048673785"/>
              </p:ext>
            </p:extLst>
          </p:nvPr>
        </p:nvGraphicFramePr>
        <p:xfrm>
          <a:off x="539553" y="4293096"/>
          <a:ext cx="3006308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7 Diagrama"/>
          <p:cNvGraphicFramePr/>
          <p:nvPr/>
        </p:nvGraphicFramePr>
        <p:xfrm>
          <a:off x="179512" y="3933056"/>
          <a:ext cx="3096344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31764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340768"/>
            <a:ext cx="7700392" cy="5400600"/>
          </a:xfrm>
        </p:spPr>
        <p:txBody>
          <a:bodyPr>
            <a:noAutofit/>
          </a:bodyPr>
          <a:lstStyle/>
          <a:p>
            <a:pPr lvl="0">
              <a:spcAft>
                <a:spcPts val="0"/>
              </a:spcAft>
            </a:pPr>
            <a:r>
              <a:rPr lang="ru-RU" sz="2000" b="0" cap="none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000" b="0" cap="none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000" b="0" cap="none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   </a:t>
            </a:r>
            <a:r>
              <a:rPr lang="ru-RU" sz="3600" dirty="0" smtClean="0">
                <a:ln w="10160" cap="flat" cmpd="sng" algn="ctr">
                  <a:solidFill>
                    <a:srgbClr val="984807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38100" dist="32004" dir="5400000" algn="tl">
                    <a:srgbClr val="000000">
                      <a:alpha val="30000"/>
                    </a:srgbClr>
                  </a:outerShdw>
                </a:effectLst>
                <a:ea typeface="SimSun"/>
                <a:cs typeface="Mangal"/>
              </a:rPr>
              <a:t>-умею </a:t>
            </a:r>
            <a:r>
              <a:rPr lang="ru-RU" sz="3600" dirty="0">
                <a:ln w="10160" cap="flat" cmpd="sng" algn="ctr">
                  <a:solidFill>
                    <a:srgbClr val="984807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38100" dist="32004" dir="5400000" algn="tl">
                    <a:srgbClr val="000000">
                      <a:alpha val="30000"/>
                    </a:srgbClr>
                  </a:outerShdw>
                </a:effectLst>
                <a:ea typeface="SimSun"/>
                <a:cs typeface="Mangal"/>
              </a:rPr>
              <a:t>организовать людей</a:t>
            </a:r>
            <a:br>
              <a:rPr lang="ru-RU" sz="3600" dirty="0">
                <a:ln w="10160" cap="flat" cmpd="sng" algn="ctr">
                  <a:solidFill>
                    <a:srgbClr val="984807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38100" dist="32004" dir="5400000" algn="tl">
                    <a:srgbClr val="000000">
                      <a:alpha val="30000"/>
                    </a:srgbClr>
                  </a:outerShdw>
                </a:effectLst>
                <a:ea typeface="SimSun"/>
                <a:cs typeface="Mangal"/>
              </a:rPr>
            </a:br>
            <a:r>
              <a:rPr lang="ru-RU" sz="1000" kern="150" dirty="0" smtClean="0">
                <a:effectLst/>
                <a:latin typeface="Liberation Serif"/>
                <a:ea typeface="SimSun"/>
                <a:cs typeface="Mangal"/>
              </a:rPr>
              <a:t/>
            </a:r>
            <a:br>
              <a:rPr lang="ru-RU" sz="1000" kern="150" dirty="0" smtClean="0">
                <a:effectLst/>
                <a:latin typeface="Liberation Serif"/>
                <a:ea typeface="SimSun"/>
                <a:cs typeface="Mangal"/>
              </a:rPr>
            </a:br>
            <a:r>
              <a:rPr lang="ru-RU" sz="1000" kern="150" dirty="0" smtClean="0">
                <a:effectLst/>
                <a:latin typeface="Liberation Serif"/>
                <a:ea typeface="SimSun"/>
                <a:cs typeface="Mangal"/>
              </a:rPr>
              <a:t>           </a:t>
            </a:r>
            <a:r>
              <a:rPr lang="ru-RU" sz="3600" dirty="0" smtClean="0">
                <a:ln w="10160" cap="flat" cmpd="sng" algn="ctr">
                  <a:solidFill>
                    <a:srgbClr val="984807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38100" dist="32004" dir="5400000" algn="tl">
                    <a:srgbClr val="000000">
                      <a:alpha val="30000"/>
                    </a:srgbClr>
                  </a:outerShdw>
                </a:effectLst>
                <a:ea typeface="SimSun"/>
                <a:cs typeface="Mangal"/>
              </a:rPr>
              <a:t>-</a:t>
            </a:r>
            <a:r>
              <a:rPr lang="ru-RU" sz="3600" dirty="0" err="1" smtClean="0">
                <a:ln w="10160" cap="flat" cmpd="sng" algn="ctr">
                  <a:solidFill>
                    <a:srgbClr val="984807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38100" dist="32004" dir="5400000" algn="tl">
                    <a:srgbClr val="000000">
                      <a:alpha val="30000"/>
                    </a:srgbClr>
                  </a:outerShdw>
                </a:effectLst>
                <a:ea typeface="SimSun"/>
                <a:cs typeface="Mangal"/>
              </a:rPr>
              <a:t>креативная</a:t>
            </a:r>
            <a:r>
              <a:rPr lang="ru-RU" sz="3600" dirty="0" smtClean="0">
                <a:ln w="10160" cap="flat" cmpd="sng" algn="ctr">
                  <a:solidFill>
                    <a:srgbClr val="984807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38100" dist="32004" dir="5400000" algn="tl">
                    <a:srgbClr val="000000">
                      <a:alpha val="30000"/>
                    </a:srgbClr>
                  </a:outerShdw>
                </a:effectLst>
                <a:ea typeface="SimSun"/>
                <a:cs typeface="Mangal"/>
              </a:rPr>
              <a:t> </a:t>
            </a:r>
            <a:r>
              <a:rPr lang="ru-RU" sz="3600" dirty="0">
                <a:ln w="10160" cap="flat" cmpd="sng" algn="ctr">
                  <a:solidFill>
                    <a:srgbClr val="984807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38100" dist="32004" dir="5400000" algn="tl">
                    <a:srgbClr val="000000">
                      <a:alpha val="30000"/>
                    </a:srgbClr>
                  </a:outerShdw>
                </a:effectLst>
                <a:ea typeface="SimSun"/>
                <a:cs typeface="Mangal"/>
              </a:rPr>
              <a:t>и </a:t>
            </a:r>
            <a:r>
              <a:rPr lang="ru-RU" sz="3600" dirty="0" smtClean="0">
                <a:ln w="10160" cap="flat" cmpd="sng" algn="ctr">
                  <a:solidFill>
                    <a:srgbClr val="984807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38100" dist="32004" dir="5400000" algn="tl">
                    <a:srgbClr val="000000">
                      <a:alpha val="30000"/>
                    </a:srgbClr>
                  </a:outerShdw>
                </a:effectLst>
                <a:ea typeface="SimSun"/>
                <a:cs typeface="Mangal"/>
              </a:rPr>
              <a:t>творческая</a:t>
            </a:r>
            <a:r>
              <a:rPr lang="ru-RU" sz="3600" dirty="0">
                <a:ln w="10160" cap="flat" cmpd="sng" algn="ctr">
                  <a:solidFill>
                    <a:srgbClr val="984807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38100" dist="32004" dir="5400000" algn="tl">
                    <a:srgbClr val="000000">
                      <a:alpha val="30000"/>
                    </a:srgbClr>
                  </a:outerShdw>
                </a:effectLst>
                <a:ea typeface="SimSun"/>
                <a:cs typeface="Mangal"/>
              </a:rPr>
              <a:t/>
            </a:r>
            <a:br>
              <a:rPr lang="ru-RU" sz="3600" dirty="0">
                <a:ln w="10160" cap="flat" cmpd="sng" algn="ctr">
                  <a:solidFill>
                    <a:srgbClr val="984807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38100" dist="32004" dir="5400000" algn="tl">
                    <a:srgbClr val="000000">
                      <a:alpha val="30000"/>
                    </a:srgbClr>
                  </a:outerShdw>
                </a:effectLst>
                <a:ea typeface="SimSun"/>
                <a:cs typeface="Mangal"/>
              </a:rPr>
            </a:br>
            <a:r>
              <a:rPr lang="ru-RU" sz="3600" dirty="0">
                <a:ln w="10160" cap="flat" cmpd="sng" algn="ctr">
                  <a:solidFill>
                    <a:srgbClr val="984807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38100" dist="32004" dir="5400000" algn="tl">
                    <a:srgbClr val="000000">
                      <a:alpha val="30000"/>
                    </a:srgbClr>
                  </a:outerShdw>
                </a:effectLst>
                <a:ea typeface="SimSun"/>
                <a:cs typeface="Mangal"/>
              </a:rPr>
              <a:t> </a:t>
            </a:r>
            <a:r>
              <a:rPr lang="ru-RU" sz="1000" kern="150" dirty="0" smtClean="0">
                <a:effectLst/>
                <a:latin typeface="Liberation Serif"/>
                <a:ea typeface="SimSun"/>
                <a:cs typeface="Mangal"/>
              </a:rPr>
              <a:t/>
            </a:r>
            <a:br>
              <a:rPr lang="ru-RU" sz="1000" kern="150" dirty="0" smtClean="0">
                <a:effectLst/>
                <a:latin typeface="Liberation Serif"/>
                <a:ea typeface="SimSun"/>
                <a:cs typeface="Mangal"/>
              </a:rPr>
            </a:br>
            <a:r>
              <a:rPr lang="ru-RU" sz="3600" dirty="0">
                <a:ln w="10160" cap="flat" cmpd="sng" algn="ctr">
                  <a:solidFill>
                    <a:srgbClr val="984807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38100" dist="32004" dir="5400000" algn="tl">
                    <a:srgbClr val="000000">
                      <a:alpha val="30000"/>
                    </a:srgbClr>
                  </a:outerShdw>
                </a:effectLst>
                <a:ea typeface="SimSun"/>
                <a:cs typeface="Mangal"/>
              </a:rPr>
              <a:t> </a:t>
            </a:r>
            <a:r>
              <a:rPr lang="ru-RU" sz="3600" dirty="0" smtClean="0">
                <a:ln w="10160" cap="flat" cmpd="sng" algn="ctr">
                  <a:solidFill>
                    <a:srgbClr val="984807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38100" dist="32004" dir="5400000" algn="tl">
                    <a:srgbClr val="000000">
                      <a:alpha val="30000"/>
                    </a:srgbClr>
                  </a:outerShdw>
                </a:effectLst>
                <a:ea typeface="SimSun"/>
                <a:cs typeface="Mangal"/>
              </a:rPr>
              <a:t>   -выполняю </a:t>
            </a:r>
            <a:r>
              <a:rPr lang="ru-RU" sz="3600" dirty="0">
                <a:ln w="10160" cap="flat" cmpd="sng" algn="ctr">
                  <a:solidFill>
                    <a:srgbClr val="984807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38100" dist="32004" dir="5400000" algn="tl">
                    <a:srgbClr val="000000">
                      <a:alpha val="30000"/>
                    </a:srgbClr>
                  </a:outerShdw>
                </a:effectLst>
                <a:ea typeface="SimSun"/>
                <a:cs typeface="Mangal"/>
              </a:rPr>
              <a:t>свои обещания</a:t>
            </a:r>
            <a:br>
              <a:rPr lang="ru-RU" sz="3600" dirty="0">
                <a:ln w="10160" cap="flat" cmpd="sng" algn="ctr">
                  <a:solidFill>
                    <a:srgbClr val="984807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38100" dist="32004" dir="5400000" algn="tl">
                    <a:srgbClr val="000000">
                      <a:alpha val="30000"/>
                    </a:srgbClr>
                  </a:outerShdw>
                </a:effectLst>
                <a:ea typeface="SimSun"/>
                <a:cs typeface="Mangal"/>
              </a:rPr>
            </a:br>
            <a:r>
              <a:rPr lang="ru-RU" sz="3600" dirty="0">
                <a:ln w="10160" cap="flat" cmpd="sng" algn="ctr">
                  <a:solidFill>
                    <a:srgbClr val="984807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38100" dist="32004" dir="5400000" algn="tl">
                    <a:srgbClr val="000000">
                      <a:alpha val="30000"/>
                    </a:srgbClr>
                  </a:outerShdw>
                </a:effectLst>
                <a:ea typeface="SimSun"/>
                <a:cs typeface="Mangal"/>
              </a:rPr>
              <a:t>    </a:t>
            </a:r>
            <a:r>
              <a:rPr lang="ru-RU" sz="1000" kern="150" dirty="0" smtClean="0">
                <a:effectLst/>
                <a:latin typeface="Liberation Serif"/>
                <a:ea typeface="SimSun"/>
                <a:cs typeface="Mangal"/>
              </a:rPr>
              <a:t/>
            </a:r>
            <a:br>
              <a:rPr lang="ru-RU" sz="1000" kern="150" dirty="0" smtClean="0">
                <a:effectLst/>
                <a:latin typeface="Liberation Serif"/>
                <a:ea typeface="SimSun"/>
                <a:cs typeface="Mangal"/>
              </a:rPr>
            </a:br>
            <a:r>
              <a:rPr lang="ru-RU" sz="1000" kern="150" dirty="0" smtClean="0">
                <a:effectLst/>
                <a:latin typeface="Liberation Serif"/>
                <a:ea typeface="SimSun"/>
                <a:cs typeface="Mangal"/>
              </a:rPr>
              <a:t>                                              </a:t>
            </a:r>
            <a:r>
              <a:rPr lang="ru-RU" sz="3600" dirty="0" smtClean="0">
                <a:ln w="10160" cap="flat" cmpd="sng" algn="ctr">
                  <a:solidFill>
                    <a:srgbClr val="984807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38100" dist="32004" dir="5400000" algn="tl">
                    <a:srgbClr val="000000">
                      <a:alpha val="30000"/>
                    </a:srgbClr>
                  </a:outerShdw>
                </a:effectLst>
                <a:ea typeface="SimSun"/>
                <a:cs typeface="Mangal"/>
              </a:rPr>
              <a:t>-активная </a:t>
            </a:r>
            <a:r>
              <a:rPr lang="ru-RU" sz="3600" dirty="0">
                <a:ln w="10160" cap="flat" cmpd="sng" algn="ctr">
                  <a:solidFill>
                    <a:srgbClr val="984807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38100" dist="32004" dir="5400000" algn="tl">
                    <a:srgbClr val="000000">
                      <a:alpha val="30000"/>
                    </a:srgbClr>
                  </a:outerShdw>
                </a:effectLst>
                <a:ea typeface="SimSun"/>
                <a:cs typeface="Mangal"/>
              </a:rPr>
              <a:t>и энергичная</a:t>
            </a:r>
            <a:br>
              <a:rPr lang="ru-RU" sz="3600" dirty="0">
                <a:ln w="10160" cap="flat" cmpd="sng" algn="ctr">
                  <a:solidFill>
                    <a:srgbClr val="984807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38100" dist="32004" dir="5400000" algn="tl">
                    <a:srgbClr val="000000">
                      <a:alpha val="30000"/>
                    </a:srgbClr>
                  </a:outerShdw>
                </a:effectLst>
                <a:ea typeface="SimSun"/>
                <a:cs typeface="Mangal"/>
              </a:rPr>
            </a:br>
            <a:r>
              <a:rPr lang="ru-RU" sz="3600" dirty="0">
                <a:ln w="10160" cap="flat" cmpd="sng" algn="ctr">
                  <a:solidFill>
                    <a:srgbClr val="984807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38100" dist="32004" dir="5400000" algn="tl">
                    <a:srgbClr val="000000">
                      <a:alpha val="30000"/>
                    </a:srgbClr>
                  </a:outerShdw>
                </a:effectLst>
                <a:ea typeface="SimSun"/>
                <a:cs typeface="Mangal"/>
              </a:rPr>
              <a:t>             </a:t>
            </a:r>
            <a:r>
              <a:rPr lang="ru-RU" sz="1000" kern="150" dirty="0" smtClean="0">
                <a:effectLst/>
                <a:latin typeface="Liberation Serif"/>
                <a:ea typeface="SimSun"/>
                <a:cs typeface="Mangal"/>
              </a:rPr>
              <a:t/>
            </a:r>
            <a:br>
              <a:rPr lang="ru-RU" sz="1000" kern="150" dirty="0" smtClean="0">
                <a:effectLst/>
                <a:latin typeface="Liberation Serif"/>
                <a:ea typeface="SimSun"/>
                <a:cs typeface="Mangal"/>
              </a:rPr>
            </a:br>
            <a:r>
              <a:rPr lang="ru-RU" sz="1000" kern="150" dirty="0" smtClean="0">
                <a:effectLst/>
                <a:latin typeface="Liberation Serif"/>
                <a:ea typeface="SimSun"/>
                <a:cs typeface="Mangal"/>
              </a:rPr>
              <a:t>                                                                            </a:t>
            </a:r>
            <a:r>
              <a:rPr lang="ru-RU" sz="3600" dirty="0" smtClean="0">
                <a:ln w="10160" cap="flat" cmpd="sng" algn="ctr">
                  <a:solidFill>
                    <a:srgbClr val="984807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38100" dist="32004" dir="5400000" algn="tl">
                    <a:srgbClr val="000000">
                      <a:alpha val="30000"/>
                    </a:srgbClr>
                  </a:outerShdw>
                </a:effectLst>
                <a:ea typeface="SimSun"/>
                <a:cs typeface="Mangal"/>
              </a:rPr>
              <a:t>-коммуникабельная</a:t>
            </a:r>
            <a:r>
              <a:rPr lang="ru-RU" sz="1000" kern="150" dirty="0" smtClean="0">
                <a:effectLst/>
                <a:latin typeface="Liberation Serif"/>
                <a:ea typeface="SimSun"/>
                <a:cs typeface="Mangal"/>
              </a:rPr>
              <a:t/>
            </a:r>
            <a:br>
              <a:rPr lang="ru-RU" sz="1000" kern="150" dirty="0" smtClean="0">
                <a:effectLst/>
                <a:latin typeface="Liberation Serif"/>
                <a:ea typeface="SimSun"/>
                <a:cs typeface="Mangal"/>
              </a:rPr>
            </a:br>
            <a:endParaRPr lang="ru-RU" sz="2800" b="0" cap="none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0"/>
            <a:ext cx="3785376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500" b="1" cap="none" spc="0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Я…</a:t>
            </a:r>
            <a:endParaRPr lang="ru-RU" sz="11500" b="1" cap="none" spc="0" dirty="0">
              <a:ln w="1270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062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Газета «Эпиграф»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5546576" cy="434340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956" y="332656"/>
            <a:ext cx="3946398" cy="54277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755576" y="1916832"/>
            <a:ext cx="3744416" cy="4003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700"/>
              </a:spcBef>
              <a:spcAft>
                <a:spcPts val="1000"/>
              </a:spcAft>
              <a:buClr>
                <a:srgbClr val="DD8047"/>
              </a:buClr>
              <a:buSzPct val="60000"/>
            </a:pPr>
            <a:r>
              <a:rPr lang="ru-RU" sz="1600" dirty="0" smtClean="0">
                <a:solidFill>
                  <a:prstClr val="white"/>
                </a:solidFill>
              </a:rPr>
              <a:t>«Эпиграф» - школьная газета профильного журналистского класса 309 школы, в которой регулярно появляются тексты моего авторства. Также я успешно пробовала себя в роли редактора, </a:t>
            </a:r>
            <a:r>
              <a:rPr lang="ru-RU" sz="1600" dirty="0" err="1" smtClean="0">
                <a:solidFill>
                  <a:prstClr val="white"/>
                </a:solidFill>
              </a:rPr>
              <a:t>бильд-редактора</a:t>
            </a:r>
            <a:r>
              <a:rPr lang="ru-RU" sz="1600" dirty="0" smtClean="0">
                <a:solidFill>
                  <a:prstClr val="white"/>
                </a:solidFill>
              </a:rPr>
              <a:t> и иллюстратора.</a:t>
            </a:r>
          </a:p>
          <a:p>
            <a:pPr lvl="0">
              <a:spcBef>
                <a:spcPts val="700"/>
              </a:spcBef>
              <a:spcAft>
                <a:spcPts val="1000"/>
              </a:spcAft>
              <a:buClr>
                <a:srgbClr val="DD8047"/>
              </a:buClr>
              <a:buSzPct val="60000"/>
            </a:pPr>
            <a:r>
              <a:rPr lang="ru-RU" sz="1600" dirty="0" smtClean="0">
                <a:solidFill>
                  <a:prstClr val="white"/>
                </a:solidFill>
              </a:rPr>
              <a:t>Благодаря нашей редакции, газета </a:t>
            </a:r>
            <a:r>
              <a:rPr lang="ru-RU" sz="1600" dirty="0">
                <a:solidFill>
                  <a:prstClr val="white"/>
                </a:solidFill>
              </a:rPr>
              <a:t>"Эпиграф" (№13, 2013) стала финалистом VI Всероссийского конкурса «</a:t>
            </a:r>
            <a:r>
              <a:rPr lang="ru-RU" sz="1600" dirty="0" err="1">
                <a:solidFill>
                  <a:prstClr val="white"/>
                </a:solidFill>
              </a:rPr>
              <a:t>СМИротворец</a:t>
            </a:r>
            <a:r>
              <a:rPr lang="ru-RU" sz="1600" dirty="0">
                <a:solidFill>
                  <a:prstClr val="white"/>
                </a:solidFill>
              </a:rPr>
              <a:t>» на лучшее освещение в СМИ вопросов межнациональных и </a:t>
            </a:r>
            <a:r>
              <a:rPr lang="ru-RU" sz="1600" dirty="0" err="1">
                <a:solidFill>
                  <a:prstClr val="white"/>
                </a:solidFill>
              </a:rPr>
              <a:t>этноконфессиональных</a:t>
            </a:r>
            <a:r>
              <a:rPr lang="ru-RU" sz="1600" dirty="0">
                <a:solidFill>
                  <a:prstClr val="white"/>
                </a:solidFill>
              </a:rPr>
              <a:t> </a:t>
            </a:r>
            <a:r>
              <a:rPr lang="ru-RU" sz="1600" dirty="0" smtClean="0">
                <a:solidFill>
                  <a:prstClr val="white"/>
                </a:solidFill>
              </a:rPr>
              <a:t>отношений, а также заняла 3 место на конкурсе «Журналистский марафон».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0" y="6309320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Ознакомиться с газетой «Эпиграф» вы можете на сайте: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school309.spb.edu.ru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1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Школьные постановки</a:t>
            </a:r>
            <a:endParaRPr lang="ru-RU" sz="6000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012160" y="1340768"/>
            <a:ext cx="27363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Также я занимаюсь постановкой спектаклей на школьные праздники. Для этого мне приходится быть режиссером, сценаристом и актрисой одновременно! </a:t>
            </a:r>
          </a:p>
          <a:p>
            <a:endParaRPr lang="ru-RU" dirty="0" smtClean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Последний наш спектакль: «Снежная королева» имел такой большой успех, что нас попросили выступить на «бис».</a:t>
            </a:r>
            <a:endParaRPr lang="es-ES" dirty="0"/>
          </a:p>
        </p:txBody>
      </p:sp>
      <p:grpSp>
        <p:nvGrpSpPr>
          <p:cNvPr id="8" name="7 Grupo"/>
          <p:cNvGrpSpPr/>
          <p:nvPr/>
        </p:nvGrpSpPr>
        <p:grpSpPr>
          <a:xfrm>
            <a:off x="4679504" y="6272644"/>
            <a:ext cx="4464496" cy="369332"/>
            <a:chOff x="4679504" y="6488668"/>
            <a:chExt cx="4464496" cy="369332"/>
          </a:xfrm>
        </p:grpSpPr>
        <p:sp>
          <p:nvSpPr>
            <p:cNvPr id="6" name="5 CuadroTexto"/>
            <p:cNvSpPr txBox="1"/>
            <p:nvPr/>
          </p:nvSpPr>
          <p:spPr>
            <a:xfrm>
              <a:off x="4679504" y="6488668"/>
              <a:ext cx="4464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n w="10160">
                    <a:solidFill>
                      <a:schemeClr val="accent6">
                        <a:lumMod val="50000"/>
                      </a:scheme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</a:rPr>
                <a:t>Фотографии со спектаклей прилагаются </a:t>
              </a:r>
              <a:endParaRPr lang="es-ES" dirty="0"/>
            </a:p>
          </p:txBody>
        </p:sp>
        <p:sp>
          <p:nvSpPr>
            <p:cNvPr id="7" name="6 Flecha derecha"/>
            <p:cNvSpPr/>
            <p:nvPr/>
          </p:nvSpPr>
          <p:spPr>
            <a:xfrm>
              <a:off x="8748464" y="6597352"/>
              <a:ext cx="395536" cy="1886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09928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2255333"/>
            <a:ext cx="7178786" cy="47839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8" t="7534" r="11475" b="3077"/>
          <a:stretch/>
        </p:blipFill>
        <p:spPr>
          <a:xfrm>
            <a:off x="6418052" y="3429001"/>
            <a:ext cx="3754709" cy="3429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16" t="31350" r="14453" b="28477"/>
          <a:stretch/>
        </p:blipFill>
        <p:spPr>
          <a:xfrm rot="20848082">
            <a:off x="2511981" y="-465340"/>
            <a:ext cx="4166367" cy="33723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0" t="4409" r="15776" b="6249"/>
          <a:stretch/>
        </p:blipFill>
        <p:spPr>
          <a:xfrm rot="703330">
            <a:off x="5406320" y="-190428"/>
            <a:ext cx="5175256" cy="39021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0" t="15706" r="26049" b="12815"/>
          <a:stretch/>
        </p:blipFill>
        <p:spPr>
          <a:xfrm rot="21203343">
            <a:off x="-81117" y="-189914"/>
            <a:ext cx="2827218" cy="282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42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IMG_4851.jpg"/>
          <p:cNvPicPr>
            <a:picLocks noChangeAspect="1"/>
          </p:cNvPicPr>
          <p:nvPr/>
        </p:nvPicPr>
        <p:blipFill>
          <a:blip r:embed="rId2" cstate="print"/>
          <a:srcRect l="13832" t="7545" r="19521" b="22665"/>
          <a:stretch>
            <a:fillRect/>
          </a:stretch>
        </p:blipFill>
        <p:spPr>
          <a:xfrm rot="21131867">
            <a:off x="3963265" y="3461843"/>
            <a:ext cx="4910160" cy="34278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4 Marcador de contenido" descr="DSC03743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 rot="734784">
            <a:off x="0" y="1628800"/>
            <a:ext cx="5120569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Мои достижения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 rot="21241139">
            <a:off x="4390581" y="1531976"/>
            <a:ext cx="3787296" cy="2244173"/>
          </a:xfrm>
        </p:spPr>
        <p:txBody>
          <a:bodyPr>
            <a:normAutofit/>
          </a:bodyPr>
          <a:lstStyle/>
          <a:p>
            <a:r>
              <a:rPr lang="ru-RU" dirty="0" smtClean="0"/>
              <a:t>У меня есть много медалей за соревнования по баскетболу и шахматам. А также кубок за 2-е место в городском фестивале «Звездный дождь» в номинации «Эстрадный вокал».</a:t>
            </a:r>
            <a:endParaRPr lang="ru-RU" dirty="0"/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 rot="21148212">
            <a:off x="290507" y="4456880"/>
            <a:ext cx="3568520" cy="2378027"/>
          </a:xfrm>
          <a:prstGeom prst="rect">
            <a:avLst/>
          </a:prstGeom>
          <a:solidFill>
            <a:schemeClr val="accent2"/>
          </a:solidFill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vert="horz" lIns="137160" tIns="182880" rIns="137160" bIns="9144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ru-RU" dirty="0" smtClean="0">
                <a:solidFill>
                  <a:schemeClr val="lt1"/>
                </a:solidFill>
              </a:rPr>
              <a:t>А еще я – боец студенческого педагогического отряда «Алые паруса»! Благодаря этим удивительным людям, прошлым летом я работала вожатой в детском лагере. И это мое главное достижение!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44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274638"/>
            <a:ext cx="5122912" cy="1210146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Карту на бочку!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07504" y="188640"/>
            <a:ext cx="3312368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179512" y="260648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Помимо уже описанных мною занятий (рисования, писательства и т.п.) я еще                   обожаю путешествовать!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6" name="5 Imagen" descr="cherno-belaja-karta-mi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72616" y="1772816"/>
            <a:ext cx="11190440" cy="4870037"/>
          </a:xfrm>
          <a:prstGeom prst="rect">
            <a:avLst/>
          </a:prstGeom>
        </p:spPr>
      </p:pic>
      <p:sp>
        <p:nvSpPr>
          <p:cNvPr id="7" name="6 Estrella de 5 puntas"/>
          <p:cNvSpPr/>
          <p:nvPr/>
        </p:nvSpPr>
        <p:spPr>
          <a:xfrm>
            <a:off x="4860032" y="3429000"/>
            <a:ext cx="288032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Estrella de 5 puntas"/>
          <p:cNvSpPr/>
          <p:nvPr/>
        </p:nvSpPr>
        <p:spPr>
          <a:xfrm>
            <a:off x="4572000" y="3717032"/>
            <a:ext cx="216024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Estrella de 5 puntas"/>
          <p:cNvSpPr/>
          <p:nvPr/>
        </p:nvSpPr>
        <p:spPr>
          <a:xfrm>
            <a:off x="4932040" y="3933056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Estrella de 5 puntas"/>
          <p:cNvSpPr/>
          <p:nvPr/>
        </p:nvSpPr>
        <p:spPr>
          <a:xfrm>
            <a:off x="5220072" y="3356992"/>
            <a:ext cx="216024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Estrella de 5 puntas"/>
          <p:cNvSpPr/>
          <p:nvPr/>
        </p:nvSpPr>
        <p:spPr>
          <a:xfrm>
            <a:off x="5652120" y="3573016"/>
            <a:ext cx="216024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Estrella de 5 puntas"/>
          <p:cNvSpPr/>
          <p:nvPr/>
        </p:nvSpPr>
        <p:spPr>
          <a:xfrm>
            <a:off x="5076056" y="3717032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Estrella de 5 puntas"/>
          <p:cNvSpPr/>
          <p:nvPr/>
        </p:nvSpPr>
        <p:spPr>
          <a:xfrm>
            <a:off x="5292080" y="3789040"/>
            <a:ext cx="72008" cy="7200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Estrella de 5 puntas"/>
          <p:cNvSpPr/>
          <p:nvPr/>
        </p:nvSpPr>
        <p:spPr>
          <a:xfrm>
            <a:off x="5364088" y="3717032"/>
            <a:ext cx="72008" cy="7200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Estrella de 5 puntas"/>
          <p:cNvSpPr/>
          <p:nvPr/>
        </p:nvSpPr>
        <p:spPr>
          <a:xfrm>
            <a:off x="4932040" y="3789040"/>
            <a:ext cx="72008" cy="7200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Estrella de 5 puntas"/>
          <p:cNvSpPr/>
          <p:nvPr/>
        </p:nvSpPr>
        <p:spPr>
          <a:xfrm>
            <a:off x="5220072" y="3933056"/>
            <a:ext cx="72008" cy="7200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Estrella de 5 puntas"/>
          <p:cNvSpPr/>
          <p:nvPr/>
        </p:nvSpPr>
        <p:spPr>
          <a:xfrm>
            <a:off x="5652120" y="4077072"/>
            <a:ext cx="216024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Estrella de 5 puntas"/>
          <p:cNvSpPr/>
          <p:nvPr/>
        </p:nvSpPr>
        <p:spPr>
          <a:xfrm>
            <a:off x="5508104" y="2564904"/>
            <a:ext cx="216024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Estrella de 5 puntas"/>
          <p:cNvSpPr/>
          <p:nvPr/>
        </p:nvSpPr>
        <p:spPr>
          <a:xfrm>
            <a:off x="6300192" y="2636912"/>
            <a:ext cx="216024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Estrella de 5 puntas"/>
          <p:cNvSpPr/>
          <p:nvPr/>
        </p:nvSpPr>
        <p:spPr>
          <a:xfrm>
            <a:off x="3563888" y="1340768"/>
            <a:ext cx="432048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CuadroTexto"/>
          <p:cNvSpPr txBox="1"/>
          <p:nvPr/>
        </p:nvSpPr>
        <p:spPr>
          <a:xfrm>
            <a:off x="3635896" y="141277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-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где я уже была</a:t>
            </a:r>
            <a:endParaRPr lang="es-ES" dirty="0"/>
          </a:p>
        </p:txBody>
      </p:sp>
      <p:sp>
        <p:nvSpPr>
          <p:cNvPr id="22" name="21 Estrella de 5 puntas"/>
          <p:cNvSpPr/>
          <p:nvPr/>
        </p:nvSpPr>
        <p:spPr>
          <a:xfrm>
            <a:off x="5868144" y="1340768"/>
            <a:ext cx="432048" cy="360040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CuadroTexto"/>
          <p:cNvSpPr txBox="1"/>
          <p:nvPr/>
        </p:nvSpPr>
        <p:spPr>
          <a:xfrm>
            <a:off x="6012160" y="1340768"/>
            <a:ext cx="2727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-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где я хочу побывать</a:t>
            </a:r>
            <a:endParaRPr lang="es-ES" dirty="0"/>
          </a:p>
        </p:txBody>
      </p:sp>
      <p:sp>
        <p:nvSpPr>
          <p:cNvPr id="26" name="25 Estrella de 5 puntas"/>
          <p:cNvSpPr/>
          <p:nvPr/>
        </p:nvSpPr>
        <p:spPr>
          <a:xfrm>
            <a:off x="-108520" y="2636912"/>
            <a:ext cx="648072" cy="576064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Estrella de 5 puntas"/>
          <p:cNvSpPr/>
          <p:nvPr/>
        </p:nvSpPr>
        <p:spPr>
          <a:xfrm>
            <a:off x="827584" y="4221088"/>
            <a:ext cx="576064" cy="504056"/>
          </a:xfrm>
          <a:prstGeom prst="star5">
            <a:avLst>
              <a:gd name="adj" fmla="val 21229"/>
              <a:gd name="hf" fmla="val 105146"/>
              <a:gd name="vf" fmla="val 1105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Estrella de 5 puntas"/>
          <p:cNvSpPr/>
          <p:nvPr/>
        </p:nvSpPr>
        <p:spPr>
          <a:xfrm>
            <a:off x="539552" y="4941168"/>
            <a:ext cx="432048" cy="360040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Estrella de 5 puntas"/>
          <p:cNvSpPr/>
          <p:nvPr/>
        </p:nvSpPr>
        <p:spPr>
          <a:xfrm>
            <a:off x="2339752" y="5805264"/>
            <a:ext cx="432048" cy="360040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Estrella de 5 puntas"/>
          <p:cNvSpPr/>
          <p:nvPr/>
        </p:nvSpPr>
        <p:spPr>
          <a:xfrm>
            <a:off x="1907704" y="5301208"/>
            <a:ext cx="432048" cy="360040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Estrella de 5 puntas"/>
          <p:cNvSpPr/>
          <p:nvPr/>
        </p:nvSpPr>
        <p:spPr>
          <a:xfrm>
            <a:off x="1547664" y="5589240"/>
            <a:ext cx="432048" cy="360040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Estrella de 5 puntas"/>
          <p:cNvSpPr/>
          <p:nvPr/>
        </p:nvSpPr>
        <p:spPr>
          <a:xfrm>
            <a:off x="1475656" y="6093296"/>
            <a:ext cx="432048" cy="360040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Estrella de 5 puntas"/>
          <p:cNvSpPr/>
          <p:nvPr/>
        </p:nvSpPr>
        <p:spPr>
          <a:xfrm>
            <a:off x="1907704" y="6309320"/>
            <a:ext cx="360040" cy="288032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33 Estrella de 5 puntas"/>
          <p:cNvSpPr/>
          <p:nvPr/>
        </p:nvSpPr>
        <p:spPr>
          <a:xfrm>
            <a:off x="2771800" y="1844824"/>
            <a:ext cx="432048" cy="360040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Estrella de 5 puntas"/>
          <p:cNvSpPr/>
          <p:nvPr/>
        </p:nvSpPr>
        <p:spPr>
          <a:xfrm>
            <a:off x="3707904" y="2420888"/>
            <a:ext cx="351656" cy="351656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Estrella de 5 puntas"/>
          <p:cNvSpPr/>
          <p:nvPr/>
        </p:nvSpPr>
        <p:spPr>
          <a:xfrm>
            <a:off x="4139952" y="2996952"/>
            <a:ext cx="432048" cy="360040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Estrella de 5 puntas"/>
          <p:cNvSpPr/>
          <p:nvPr/>
        </p:nvSpPr>
        <p:spPr>
          <a:xfrm>
            <a:off x="4499992" y="4437112"/>
            <a:ext cx="432048" cy="360040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Estrella de 5 puntas"/>
          <p:cNvSpPr/>
          <p:nvPr/>
        </p:nvSpPr>
        <p:spPr>
          <a:xfrm>
            <a:off x="7668344" y="4005064"/>
            <a:ext cx="648072" cy="504056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Estrella de 5 puntas"/>
          <p:cNvSpPr/>
          <p:nvPr/>
        </p:nvSpPr>
        <p:spPr>
          <a:xfrm>
            <a:off x="5076056" y="2636912"/>
            <a:ext cx="288032" cy="288032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Estrella de 5 puntas"/>
          <p:cNvSpPr/>
          <p:nvPr/>
        </p:nvSpPr>
        <p:spPr>
          <a:xfrm>
            <a:off x="4716016" y="2780928"/>
            <a:ext cx="279648" cy="296416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Estrella de 5 puntas"/>
          <p:cNvSpPr/>
          <p:nvPr/>
        </p:nvSpPr>
        <p:spPr>
          <a:xfrm>
            <a:off x="5364088" y="3933056"/>
            <a:ext cx="216024" cy="224408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Estrella de 5 puntas"/>
          <p:cNvSpPr/>
          <p:nvPr/>
        </p:nvSpPr>
        <p:spPr>
          <a:xfrm>
            <a:off x="5076056" y="4653136"/>
            <a:ext cx="360040" cy="288032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Estrella de 5 puntas"/>
          <p:cNvSpPr/>
          <p:nvPr/>
        </p:nvSpPr>
        <p:spPr>
          <a:xfrm>
            <a:off x="4067944" y="4941168"/>
            <a:ext cx="288032" cy="288032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43 Estrella de 5 puntas"/>
          <p:cNvSpPr/>
          <p:nvPr/>
        </p:nvSpPr>
        <p:spPr>
          <a:xfrm>
            <a:off x="5220072" y="5733256"/>
            <a:ext cx="432048" cy="360040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44 Estrella de 5 puntas"/>
          <p:cNvSpPr/>
          <p:nvPr/>
        </p:nvSpPr>
        <p:spPr>
          <a:xfrm>
            <a:off x="4499992" y="5157192"/>
            <a:ext cx="279648" cy="224408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45 Estrella de 5 puntas"/>
          <p:cNvSpPr/>
          <p:nvPr/>
        </p:nvSpPr>
        <p:spPr>
          <a:xfrm>
            <a:off x="7884368" y="3212976"/>
            <a:ext cx="288032" cy="288032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46 Estrella de 5 puntas"/>
          <p:cNvSpPr/>
          <p:nvPr/>
        </p:nvSpPr>
        <p:spPr>
          <a:xfrm>
            <a:off x="9612560" y="2276872"/>
            <a:ext cx="279648" cy="224408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47 Estrella de 5 puntas"/>
          <p:cNvSpPr/>
          <p:nvPr/>
        </p:nvSpPr>
        <p:spPr>
          <a:xfrm>
            <a:off x="8388424" y="3573016"/>
            <a:ext cx="432048" cy="360040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48 Estrella de 5 puntas"/>
          <p:cNvSpPr/>
          <p:nvPr/>
        </p:nvSpPr>
        <p:spPr>
          <a:xfrm>
            <a:off x="6588224" y="3573016"/>
            <a:ext cx="432048" cy="360040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49 Estrella de 5 puntas"/>
          <p:cNvSpPr/>
          <p:nvPr/>
        </p:nvSpPr>
        <p:spPr>
          <a:xfrm>
            <a:off x="5580112" y="5157192"/>
            <a:ext cx="288032" cy="288032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50 Estrella de 5 puntas"/>
          <p:cNvSpPr/>
          <p:nvPr/>
        </p:nvSpPr>
        <p:spPr>
          <a:xfrm>
            <a:off x="7380312" y="4869160"/>
            <a:ext cx="288032" cy="288032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51 Estrella de 5 puntas"/>
          <p:cNvSpPr/>
          <p:nvPr/>
        </p:nvSpPr>
        <p:spPr>
          <a:xfrm>
            <a:off x="9756576" y="4149080"/>
            <a:ext cx="288032" cy="216024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52 Estrella de 5 puntas"/>
          <p:cNvSpPr/>
          <p:nvPr/>
        </p:nvSpPr>
        <p:spPr>
          <a:xfrm>
            <a:off x="9144000" y="4149080"/>
            <a:ext cx="279648" cy="224408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53 Estrella de 5 puntas"/>
          <p:cNvSpPr/>
          <p:nvPr/>
        </p:nvSpPr>
        <p:spPr>
          <a:xfrm>
            <a:off x="8711952" y="5805264"/>
            <a:ext cx="252536" cy="216024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54 Estrella de 5 puntas"/>
          <p:cNvSpPr/>
          <p:nvPr/>
        </p:nvSpPr>
        <p:spPr>
          <a:xfrm>
            <a:off x="9468544" y="6237312"/>
            <a:ext cx="432048" cy="360040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55 Estrella de 5 puntas"/>
          <p:cNvSpPr/>
          <p:nvPr/>
        </p:nvSpPr>
        <p:spPr>
          <a:xfrm>
            <a:off x="6012160" y="4581128"/>
            <a:ext cx="432048" cy="360040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56 Estrella de 5 puntas"/>
          <p:cNvSpPr/>
          <p:nvPr/>
        </p:nvSpPr>
        <p:spPr>
          <a:xfrm>
            <a:off x="6156176" y="4365104"/>
            <a:ext cx="279648" cy="224408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57 Estrella de 5 puntas"/>
          <p:cNvSpPr/>
          <p:nvPr/>
        </p:nvSpPr>
        <p:spPr>
          <a:xfrm>
            <a:off x="6588224" y="4509120"/>
            <a:ext cx="279648" cy="296416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58 Estrella de 5 puntas"/>
          <p:cNvSpPr/>
          <p:nvPr/>
        </p:nvSpPr>
        <p:spPr>
          <a:xfrm>
            <a:off x="5940152" y="5589240"/>
            <a:ext cx="360040" cy="216024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Estrella de 5 puntas"/>
          <p:cNvSpPr/>
          <p:nvPr/>
        </p:nvSpPr>
        <p:spPr>
          <a:xfrm>
            <a:off x="5580112" y="5949280"/>
            <a:ext cx="576064" cy="584448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555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Опрос среди моих знакомых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21807139"/>
              </p:ext>
            </p:extLst>
          </p:nvPr>
        </p:nvGraphicFramePr>
        <p:xfrm>
          <a:off x="611560" y="1772816"/>
          <a:ext cx="8153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691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872</TotalTime>
  <Words>617</Words>
  <Application>Microsoft Office PowerPoint</Application>
  <PresentationFormat>Экран (4:3)</PresentationFormat>
  <Paragraphs>64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SimSun</vt:lpstr>
      <vt:lpstr>Arial</vt:lpstr>
      <vt:lpstr>Calibri</vt:lpstr>
      <vt:lpstr>Liberation Serif</vt:lpstr>
      <vt:lpstr>Mangal</vt:lpstr>
      <vt:lpstr>Tw Cen MT</vt:lpstr>
      <vt:lpstr>Wingdings</vt:lpstr>
      <vt:lpstr>Wingdings 2</vt:lpstr>
      <vt:lpstr>Тема Office</vt:lpstr>
      <vt:lpstr>Обычная</vt:lpstr>
      <vt:lpstr>         Почему                     именно                                я                     должна             стать          студенткой       ЖурФака? </vt:lpstr>
      <vt:lpstr>Мои технические характеристики</vt:lpstr>
      <vt:lpstr>     -умею организовать людей             -креативная и творческая       -выполняю свои обещания                                                    -активная и энергичная                                                                                           -коммуникабельная </vt:lpstr>
      <vt:lpstr>Газета «Эпиграф»</vt:lpstr>
      <vt:lpstr>Школьные постановки</vt:lpstr>
      <vt:lpstr>Презентация PowerPoint</vt:lpstr>
      <vt:lpstr>Мои достижения</vt:lpstr>
      <vt:lpstr>Карту на бочку!</vt:lpstr>
      <vt:lpstr>Опрос среди моих знакомых</vt:lpstr>
      <vt:lpstr>Что говорят те,  кто знает меня лучше всех</vt:lpstr>
      <vt:lpstr>Неожиданные факты обо мне:</vt:lpstr>
      <vt:lpstr>Еще несколько причин, по которым вы должны взять меня в СПбГУ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Почему именно  я  должна стать студенткой  ЖурФака СПбГУ?</dc:title>
  <dc:creator>Teacher</dc:creator>
  <cp:lastModifiedBy>Аниса Шакирова</cp:lastModifiedBy>
  <cp:revision>43</cp:revision>
  <dcterms:created xsi:type="dcterms:W3CDTF">2015-01-24T06:21:00Z</dcterms:created>
  <dcterms:modified xsi:type="dcterms:W3CDTF">2015-01-24T22:44:52Z</dcterms:modified>
</cp:coreProperties>
</file>