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6169507-91D8-4BE5-84D8-7C5E60888111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BB0E98-EF6C-4AB0-955D-281F5C880E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18722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Отчет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b="0" dirty="0" smtClean="0">
                <a:solidFill>
                  <a:schemeClr val="accent2">
                    <a:lumMod val="75000"/>
                  </a:schemeClr>
                </a:solidFill>
              </a:rPr>
              <a:t>за 2011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–</a:t>
            </a:r>
            <a:r>
              <a:rPr lang="ru-RU" sz="3600" b="0" dirty="0" smtClean="0">
                <a:solidFill>
                  <a:schemeClr val="accent2">
                    <a:lumMod val="75000"/>
                  </a:schemeClr>
                </a:solidFill>
              </a:rPr>
              <a:t>2014 гг.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Ученый совет факультета журналистики 23.01.2014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Кафедра теории журналистики </a:t>
            </a:r>
          </a:p>
          <a:p>
            <a:r>
              <a:rPr lang="ru-RU" b="0" dirty="0" smtClean="0"/>
              <a:t>и массовых коммуникаций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200" dirty="0" smtClean="0"/>
              <a:t>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Всегда рады доброму совету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и готовы к сотрудничеству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509120"/>
            <a:ext cx="7772400" cy="115212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ru-RU" dirty="0" smtClean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293096"/>
            <a:ext cx="81369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i="1" dirty="0" smtClean="0">
              <a:solidFill>
                <a:schemeClr val="accent2"/>
              </a:solidFill>
            </a:endParaRPr>
          </a:p>
          <a:p>
            <a:pPr algn="ctr"/>
            <a:endParaRPr lang="en-US" sz="1600" i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1600" i="1" dirty="0" smtClean="0">
                <a:solidFill>
                  <a:schemeClr val="accent2"/>
                </a:solidFill>
              </a:rPr>
              <a:t>Ваша </a:t>
            </a:r>
            <a:endParaRPr lang="en-US" sz="1600" i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2"/>
                </a:solidFill>
              </a:rPr>
              <a:t>☼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ru-RU" sz="1600" i="1" dirty="0" smtClean="0">
                <a:solidFill>
                  <a:schemeClr val="accent2"/>
                </a:solidFill>
              </a:rPr>
              <a:t>кафедра теории журналистики </a:t>
            </a:r>
          </a:p>
          <a:p>
            <a:pPr algn="ctr"/>
            <a:r>
              <a:rPr lang="ru-RU" sz="1600" i="1" dirty="0" smtClean="0">
                <a:solidFill>
                  <a:schemeClr val="accent2"/>
                </a:solidFill>
              </a:rPr>
              <a:t>и массовых коммуникаций </a:t>
            </a:r>
            <a:endParaRPr lang="ru-RU" sz="1600" i="1" dirty="0">
              <a:solidFill>
                <a:schemeClr val="accent2"/>
              </a:solidFill>
            </a:endParaRPr>
          </a:p>
        </p:txBody>
      </p:sp>
      <p:pic>
        <p:nvPicPr>
          <p:cNvPr id="5" name="Рисунок 4" descr="IMG_0297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844824"/>
            <a:ext cx="3816424" cy="286231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11521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В штате кафедры состоят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573016"/>
            <a:ext cx="7772400" cy="208823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2 профессора – доктора наук (С. Г. Корконосенко, В. А. Сидоров)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3 профессора без звания – доктора наук (И. Н. Блохин,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Н. Л. Волковский, С. И. Сметанина)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1 доцент – доктор наук (М. А. Воскресенская)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3 доцента – кандидата наук (А. Н. Гришанина, Л. П. Марьина,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З. Ф. Хубецова)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1 доцент без звания – кандидат наук (Н. Н. Колодиев)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Кафедра теории журналистики </a:t>
            </a:r>
          </a:p>
          <a:p>
            <a:r>
              <a:rPr lang="ru-RU" b="0" dirty="0" smtClean="0"/>
              <a:t>и массовых коммуникаций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 </a:t>
            </a:r>
            <a:br>
              <a:rPr lang="ru-RU" sz="3600" dirty="0" smtClean="0"/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Рейтинг кафедры за 2012–2013 учеб. г. </a:t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наивысший в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ВШЖиМК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573016"/>
            <a:ext cx="7772400" cy="208823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accent2"/>
                </a:solidFill>
              </a:rPr>
              <a:t>Средний показатель по </a:t>
            </a:r>
            <a:r>
              <a:rPr lang="ru-RU" b="1" dirty="0" err="1" smtClean="0">
                <a:solidFill>
                  <a:schemeClr val="accent2"/>
                </a:solidFill>
              </a:rPr>
              <a:t>ВШЖиМК</a:t>
            </a:r>
            <a:r>
              <a:rPr lang="ru-RU" b="1" dirty="0" smtClean="0">
                <a:solidFill>
                  <a:schemeClr val="accent2"/>
                </a:solidFill>
              </a:rPr>
              <a:t> – 2401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И. Н. Блохин – </a:t>
            </a:r>
            <a:r>
              <a:rPr lang="ru-RU" b="1" dirty="0" smtClean="0">
                <a:solidFill>
                  <a:schemeClr val="accent2"/>
                </a:solidFill>
              </a:rPr>
              <a:t>3935</a:t>
            </a:r>
            <a:r>
              <a:rPr lang="ru-RU" dirty="0" smtClean="0">
                <a:solidFill>
                  <a:schemeClr val="accent2"/>
                </a:solidFill>
              </a:rPr>
              <a:t>, Н. Л. Волковский – </a:t>
            </a:r>
            <a:r>
              <a:rPr lang="ru-RU" b="1" dirty="0" smtClean="0">
                <a:solidFill>
                  <a:schemeClr val="accent2"/>
                </a:solidFill>
              </a:rPr>
              <a:t>2865</a:t>
            </a:r>
            <a:r>
              <a:rPr lang="ru-RU" dirty="0" smtClean="0">
                <a:solidFill>
                  <a:schemeClr val="accent2"/>
                </a:solidFill>
              </a:rPr>
              <a:t>,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М. А. Воскресенская – </a:t>
            </a:r>
            <a:r>
              <a:rPr lang="ru-RU" b="1" dirty="0" smtClean="0">
                <a:solidFill>
                  <a:schemeClr val="accent2"/>
                </a:solidFill>
              </a:rPr>
              <a:t>1540</a:t>
            </a:r>
            <a:r>
              <a:rPr lang="ru-RU" dirty="0" smtClean="0">
                <a:solidFill>
                  <a:schemeClr val="accent2"/>
                </a:solidFill>
              </a:rPr>
              <a:t>, А. Н. Гришанина – </a:t>
            </a:r>
            <a:r>
              <a:rPr lang="ru-RU" b="1" dirty="0" smtClean="0">
                <a:solidFill>
                  <a:schemeClr val="accent2"/>
                </a:solidFill>
              </a:rPr>
              <a:t>3317</a:t>
            </a:r>
            <a:r>
              <a:rPr lang="ru-RU" dirty="0" smtClean="0">
                <a:solidFill>
                  <a:schemeClr val="accent2"/>
                </a:solidFill>
              </a:rPr>
              <a:t>,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Н. Н. Колодиев – </a:t>
            </a:r>
            <a:r>
              <a:rPr lang="ru-RU" b="1" dirty="0" smtClean="0">
                <a:solidFill>
                  <a:schemeClr val="accent2"/>
                </a:solidFill>
              </a:rPr>
              <a:t>1707</a:t>
            </a:r>
            <a:r>
              <a:rPr lang="ru-RU" dirty="0" smtClean="0">
                <a:solidFill>
                  <a:schemeClr val="accent2"/>
                </a:solidFill>
              </a:rPr>
              <a:t>, С. Г. Корконосенко – </a:t>
            </a:r>
            <a:r>
              <a:rPr lang="ru-RU" b="1" dirty="0" smtClean="0">
                <a:solidFill>
                  <a:schemeClr val="accent2"/>
                </a:solidFill>
              </a:rPr>
              <a:t>10486</a:t>
            </a:r>
            <a:r>
              <a:rPr lang="ru-RU" dirty="0" smtClean="0">
                <a:solidFill>
                  <a:schemeClr val="accent2"/>
                </a:solidFill>
              </a:rPr>
              <a:t>,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Л. П. Марьина – </a:t>
            </a:r>
            <a:r>
              <a:rPr lang="ru-RU" b="1" dirty="0" smtClean="0">
                <a:solidFill>
                  <a:schemeClr val="accent2"/>
                </a:solidFill>
              </a:rPr>
              <a:t>3580</a:t>
            </a:r>
            <a:r>
              <a:rPr lang="ru-RU" dirty="0" smtClean="0">
                <a:solidFill>
                  <a:schemeClr val="accent2"/>
                </a:solidFill>
              </a:rPr>
              <a:t>, В. А. Сидоров – </a:t>
            </a:r>
            <a:r>
              <a:rPr lang="ru-RU" b="1" dirty="0" smtClean="0">
                <a:solidFill>
                  <a:schemeClr val="accent2"/>
                </a:solidFill>
              </a:rPr>
              <a:t>5989</a:t>
            </a:r>
            <a:r>
              <a:rPr lang="ru-RU" dirty="0" smtClean="0">
                <a:solidFill>
                  <a:schemeClr val="accent2"/>
                </a:solidFill>
              </a:rPr>
              <a:t>,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С. И. Сметанина – </a:t>
            </a:r>
            <a:r>
              <a:rPr lang="ru-RU" b="1" dirty="0" smtClean="0">
                <a:solidFill>
                  <a:schemeClr val="accent2"/>
                </a:solidFill>
              </a:rPr>
              <a:t>3130</a:t>
            </a:r>
            <a:r>
              <a:rPr lang="ru-RU" dirty="0" smtClean="0">
                <a:solidFill>
                  <a:schemeClr val="accent2"/>
                </a:solidFill>
              </a:rPr>
              <a:t>, З. Ф. Хубецова – </a:t>
            </a:r>
            <a:r>
              <a:rPr lang="ru-RU" b="1" dirty="0" smtClean="0">
                <a:solidFill>
                  <a:schemeClr val="accent2"/>
                </a:solidFill>
              </a:rPr>
              <a:t>3130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Кафедра теории журналистики </a:t>
            </a:r>
          </a:p>
          <a:p>
            <a:r>
              <a:rPr lang="ru-RU" b="0" dirty="0" smtClean="0"/>
              <a:t>и массовых коммуникаций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75656" y="2060848"/>
          <a:ext cx="6096000" cy="96012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Рейтинг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Уч.-метод. работа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Внеучебная работа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Научная работа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4009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1480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165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2364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172819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Объем педагогических поручений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573016"/>
            <a:ext cx="7772400" cy="20882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2010/2011 – 5004 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</a:rPr>
              <a:t>2011/2012 –10270</a:t>
            </a:r>
          </a:p>
          <a:p>
            <a:pPr algn="ctr"/>
            <a:r>
              <a:rPr lang="ru-RU" dirty="0" smtClean="0">
                <a:solidFill>
                  <a:schemeClr val="accent2"/>
                </a:solidFill>
              </a:rPr>
              <a:t>2012/2013 – </a:t>
            </a:r>
            <a:r>
              <a:rPr lang="en-US" dirty="0" smtClean="0">
                <a:solidFill>
                  <a:schemeClr val="accent2"/>
                </a:solidFill>
              </a:rPr>
              <a:t>8367</a:t>
            </a:r>
            <a:endParaRPr lang="ru-RU" dirty="0" smtClean="0">
              <a:solidFill>
                <a:schemeClr val="accent2"/>
              </a:solidFill>
            </a:endParaRPr>
          </a:p>
          <a:p>
            <a:pPr algn="ctr"/>
            <a:r>
              <a:rPr lang="ru-RU" dirty="0" smtClean="0">
                <a:solidFill>
                  <a:schemeClr val="accent2"/>
                </a:solidFill>
              </a:rPr>
              <a:t>2013/2014 – 7155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Кафедра теории журналистики </a:t>
            </a:r>
          </a:p>
          <a:p>
            <a:r>
              <a:rPr lang="ru-RU" b="0" dirty="0" smtClean="0"/>
              <a:t>и массовых коммуникаций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Учебники и учебные пособия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с грифом </a:t>
            </a:r>
            <a:r>
              <a:rPr lang="ru-RU" sz="4000" dirty="0" err="1" smtClean="0">
                <a:solidFill>
                  <a:schemeClr val="accent2">
                    <a:lumMod val="75000"/>
                  </a:schemeClr>
                </a:solidFill>
              </a:rPr>
              <a:t>Минобрнауки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или всероссийского УМО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573016"/>
            <a:ext cx="7772400" cy="208823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Основы творческой деятельности журналиста. СПб., 2000; Корконосенко С. Г. Введение в журналистику. М., 2011; Корконосенко С. Г. Основы журналистики. М., 2009;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Корконосенко С. Г. Теория журналистики: моделирование и применение. М., 2010;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Социология журналистики. М., 2004, 2013;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Основы журналистской деятельности. М., 2013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Кафедра теории журналистики </a:t>
            </a:r>
          </a:p>
          <a:p>
            <a:r>
              <a:rPr lang="ru-RU" b="0" dirty="0" smtClean="0"/>
              <a:t>и массовых коммуникаций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Приоритеты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в научно-исследовательской деятельности</a:t>
            </a:r>
            <a:r>
              <a:rPr lang="ru-RU" sz="40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573016"/>
            <a:ext cx="7772400" cy="208823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- общая теория и социальная теория журналистики и массовых коммуникаций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- системное изучение современной </a:t>
            </a:r>
            <a:r>
              <a:rPr lang="ru-RU" dirty="0" err="1" smtClean="0">
                <a:solidFill>
                  <a:schemeClr val="accent2"/>
                </a:solidFill>
              </a:rPr>
              <a:t>медиасферы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- исследование статуса и поведения личности в массовой коммуникации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Кафедра теории журналистики </a:t>
            </a:r>
          </a:p>
          <a:p>
            <a:r>
              <a:rPr lang="ru-RU" b="0" dirty="0" smtClean="0"/>
              <a:t>и массовых коммуникаций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Ежегодные </a:t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научные мероприятия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573016"/>
            <a:ext cx="7772400" cy="208823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accent2"/>
                </a:solidFill>
              </a:rPr>
              <a:t>Секция «Журналистика XXI века» (ранее «Журналистика в мире политики») – Дни философии в Петербурге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Панели и круглые столы экспертов (3–4 ежегодно) – СМИ в современном мире. Петербургские чтения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Секции – СМИ в современном мире. Молодые исследователи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Симпозиум </a:t>
            </a:r>
            <a:r>
              <a:rPr lang="en-US" dirty="0" smtClean="0">
                <a:solidFill>
                  <a:schemeClr val="accent2"/>
                </a:solidFill>
              </a:rPr>
              <a:t>Media and Mass Communication</a:t>
            </a:r>
            <a:r>
              <a:rPr lang="ru-RU" dirty="0" smtClean="0">
                <a:solidFill>
                  <a:schemeClr val="accent2"/>
                </a:solidFill>
              </a:rPr>
              <a:t> (Болгария)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Теоретический семинар по теме текущей НИР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Кафедра теории журналистики </a:t>
            </a:r>
          </a:p>
          <a:p>
            <a:r>
              <a:rPr lang="ru-RU" b="0" dirty="0" smtClean="0"/>
              <a:t>и массовых коммуникаций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200" dirty="0" smtClean="0"/>
              <a:t>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Публикации</a:t>
            </a:r>
            <a:r>
              <a:rPr lang="ru-RU" sz="2800" i="1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429000"/>
            <a:ext cx="7772400" cy="2232248"/>
          </a:xfrm>
        </p:spPr>
        <p:txBody>
          <a:bodyPr>
            <a:normAutofit fontScale="92500" lnSpcReduction="20000"/>
          </a:bodyPr>
          <a:lstStyle/>
          <a:p>
            <a:pPr algn="l"/>
            <a:endParaRPr lang="ru-RU" dirty="0" smtClean="0">
              <a:solidFill>
                <a:schemeClr val="accent2"/>
              </a:solidFill>
            </a:endParaRP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В 2013 г. опубликовано 87 работ общим объемом 119,1 п. л.</a:t>
            </a:r>
          </a:p>
          <a:p>
            <a:pPr algn="l"/>
            <a:endParaRPr lang="ru-RU" dirty="0" smtClean="0">
              <a:solidFill>
                <a:schemeClr val="accent2"/>
              </a:solidFill>
            </a:endParaRP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В 2011–2013 гг. </a:t>
            </a:r>
            <a:r>
              <a:rPr lang="ru-RU" i="1" dirty="0" smtClean="0"/>
              <a:t>– </a:t>
            </a:r>
            <a:r>
              <a:rPr lang="ru-RU" dirty="0" smtClean="0">
                <a:solidFill>
                  <a:schemeClr val="accent2"/>
                </a:solidFill>
              </a:rPr>
              <a:t>20 монографий и учебных изданий </a:t>
            </a:r>
          </a:p>
          <a:p>
            <a:pPr algn="l"/>
            <a:endParaRPr lang="ru-RU" dirty="0" smtClean="0">
              <a:solidFill>
                <a:schemeClr val="accent2"/>
              </a:solidFill>
            </a:endParaRP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Журнальные публикации на иностранных языках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2011 – 4, 2012 – 3, 2013</a:t>
            </a:r>
            <a:r>
              <a:rPr lang="ru-RU" i="1" dirty="0" smtClean="0">
                <a:solidFill>
                  <a:schemeClr val="accent2"/>
                </a:solidFill>
              </a:rPr>
              <a:t> – </a:t>
            </a:r>
            <a:r>
              <a:rPr lang="ru-RU" dirty="0" smtClean="0">
                <a:solidFill>
                  <a:schemeClr val="accent2"/>
                </a:solidFill>
              </a:rPr>
              <a:t>3 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Публикации в российских журналах списка ВАК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2011 – 1, 2012 – 3, 2013</a:t>
            </a:r>
            <a:r>
              <a:rPr lang="ru-RU" i="1" dirty="0" smtClean="0">
                <a:solidFill>
                  <a:schemeClr val="accent2"/>
                </a:solidFill>
              </a:rPr>
              <a:t> – </a:t>
            </a:r>
            <a:r>
              <a:rPr lang="ru-RU" dirty="0" smtClean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Кафедра теории журналистики </a:t>
            </a:r>
          </a:p>
          <a:p>
            <a:r>
              <a:rPr lang="ru-RU" b="0" dirty="0" smtClean="0"/>
              <a:t>и массовых коммуникаций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Монографии и учебные издания 2013</a:t>
            </a:r>
            <a:r>
              <a:rPr lang="ru-RU" sz="4000" dirty="0" smtClean="0"/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1988840"/>
            <a:ext cx="7772400" cy="3672408"/>
          </a:xfrm>
        </p:spPr>
        <p:txBody>
          <a:bodyPr>
            <a:normAutofit/>
          </a:bodyPr>
          <a:lstStyle/>
          <a:p>
            <a:pPr algn="l"/>
            <a:endParaRPr lang="ru-RU" dirty="0" smtClean="0">
              <a:solidFill>
                <a:schemeClr val="accent2"/>
              </a:solidFill>
            </a:endParaRP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Блохин И. Н. Журналистика в этнокультурном взаимодействии: учеб. пособие. СПб., 2013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Волковский Н. Л. 111 баек для журналистов. СПб., 2013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Колодиев Н. Н. Социология журналистики: практикум. СПб., 2013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Марьина Л. П. Журналистика и культура: динамика взаимодействия. Львов, 2013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Основы журналистской деятельности: учебник / Под ред. С. Г. Корконосенко. М., 2013</a:t>
            </a:r>
          </a:p>
          <a:p>
            <a:pPr algn="l"/>
            <a:r>
              <a:rPr lang="ru-RU" dirty="0" smtClean="0">
                <a:solidFill>
                  <a:schemeClr val="accent2"/>
                </a:solidFill>
              </a:rPr>
              <a:t>Социология журналистики: учебник / Под ред. С. Г. Корконосенко М., 2013</a:t>
            </a:r>
          </a:p>
          <a:p>
            <a:pPr algn="l"/>
            <a:endParaRPr lang="ru-RU" dirty="0" smtClean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☼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b="0" dirty="0" smtClean="0"/>
              <a:t>Кафедра теории журналистики </a:t>
            </a:r>
          </a:p>
          <a:p>
            <a:r>
              <a:rPr lang="ru-RU" b="0" dirty="0" smtClean="0"/>
              <a:t>и массовых коммуникаций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</TotalTime>
  <Words>588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Отчет за 2011–2014 гг. </vt:lpstr>
      <vt:lpstr>В штате кафедры состоят</vt:lpstr>
      <vt:lpstr>         Рейтинг кафедры за 2012–2013 учеб. г.  наивысший в ВШЖиМК  </vt:lpstr>
      <vt:lpstr>Объем педагогических поручений  </vt:lpstr>
      <vt:lpstr>     Учебники и учебные пособия  с грифом Минобрнауки   или всероссийского УМО</vt:lpstr>
      <vt:lpstr>     Приоритеты  в научно-исследовательской деятельности  </vt:lpstr>
      <vt:lpstr>     Ежегодные  научные мероприятия  </vt:lpstr>
      <vt:lpstr>      Публикации  </vt:lpstr>
      <vt:lpstr>      Монографии и учебные издания 2013  </vt:lpstr>
      <vt:lpstr>      Всегда рады доброму совету  и готовы к сотрудничеству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за 2011–2014 гг.</dc:title>
  <dc:creator>Админ</dc:creator>
  <cp:lastModifiedBy>teorjour</cp:lastModifiedBy>
  <cp:revision>40</cp:revision>
  <dcterms:created xsi:type="dcterms:W3CDTF">2014-01-21T16:20:52Z</dcterms:created>
  <dcterms:modified xsi:type="dcterms:W3CDTF">2014-04-07T16:01:32Z</dcterms:modified>
</cp:coreProperties>
</file>