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89" r:id="rId3"/>
    <p:sldId id="266" r:id="rId4"/>
    <p:sldId id="257" r:id="rId5"/>
    <p:sldId id="267" r:id="rId6"/>
    <p:sldId id="259" r:id="rId7"/>
    <p:sldId id="260" r:id="rId8"/>
    <p:sldId id="261" r:id="rId9"/>
    <p:sldId id="263" r:id="rId10"/>
    <p:sldId id="268" r:id="rId11"/>
    <p:sldId id="264" r:id="rId12"/>
    <p:sldId id="265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76BB2-6AE6-4F8C-A252-287B843D495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F5E9-A84F-43E0-B10F-07FBDC1BB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45A2-19F8-4677-9953-4FE547F8D022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15667-85D5-4F95-BE3D-63889B7C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spbu.ru/index.php/obsuzhdenie-prikazov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1008112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ru-RU" sz="2800" b="1" dirty="0" smtClean="0">
                <a:solidFill>
                  <a:schemeClr val="tx2"/>
                </a:solidFill>
              </a:rPr>
              <a:t>Санкт-Петербургский государственный университет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Факультет журналистики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3429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ПРАВИЛА ОБУЧЕНИЯ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по основным образовательным программам высшего и среднего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профессионального образования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в Санкт-Петербургском государственном университете</a:t>
            </a:r>
          </a:p>
          <a:p>
            <a:pPr algn="r"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</a:rPr>
              <a:t>Проект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7940"/>
            <a:ext cx="1048188" cy="99511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99992" y="6093296"/>
            <a:ext cx="4176464" cy="76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Комментарий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924944"/>
            <a:ext cx="9144000" cy="35283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1. Текущий контроль успеваемости (</a:t>
            </a:r>
            <a:r>
              <a:rPr lang="ru-RU" dirty="0" err="1" smtClean="0">
                <a:solidFill>
                  <a:schemeClr val="tx2"/>
                </a:solidFill>
              </a:rPr>
              <a:t>балльно-рейтинговая</a:t>
            </a:r>
            <a:r>
              <a:rPr lang="ru-RU" dirty="0" smtClean="0">
                <a:solidFill>
                  <a:schemeClr val="tx2"/>
                </a:solidFill>
              </a:rPr>
              <a:t> система)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2. промежуточная аттестация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3. итоговая аттестация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6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908720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0661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Гл. 3. Текущий контроль успеваемости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3.1. Текущий контроль успеваемости студентов осуществляется по тем учебным занятиям (учебным дисциплинам), по которым рабочей программой учебных занятий (учебной дисциплины) установлена </a:t>
            </a:r>
            <a:r>
              <a:rPr lang="ru-RU" dirty="0" err="1" smtClean="0"/>
              <a:t>балльно-рейтинговая</a:t>
            </a:r>
            <a:r>
              <a:rPr lang="ru-RU" dirty="0" smtClean="0"/>
              <a:t> система оценки знаний </a:t>
            </a:r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Текущий контроль успеваемости – это отдельная от промежуточной аттестации форма оценки качества освоения образовательной программы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Гл. 4. Промежуточная аттестация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544522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dirty="0" smtClean="0"/>
              <a:t>4.1.8. Требования к содержанию промежуточной аттестации, проводимой в виде зачетов и экзаменов, устанавливаются в рабочей программе учебных занятий (учебной дисциплины), и доводятся до сведения студентов в начале проведения учебных занятий. </a:t>
            </a:r>
          </a:p>
          <a:p>
            <a:pPr lvl="0"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Указанными требованиями должны быть установлены форма проведения зачета / экзамена (например, устная или письменная), критерии оценивания ответов (работ) студентов, время  на подготовку устного ответа студентом, продолжительность проведения зачета (экзамена). </a:t>
            </a:r>
          </a:p>
          <a:p>
            <a:pPr lvl="0">
              <a:buNone/>
            </a:pPr>
            <a:r>
              <a:rPr lang="ru-RU" sz="2400" dirty="0" smtClean="0"/>
              <a:t>В случае если зачет (экзамен) проводится в письменной форме, указанными требованиями также должны быть установлены </a:t>
            </a:r>
            <a:r>
              <a:rPr lang="ru-RU" sz="2400" b="1" dirty="0" smtClean="0">
                <a:solidFill>
                  <a:schemeClr val="tx2"/>
                </a:solidFill>
              </a:rPr>
              <a:t>типовые вопросы (задания) или образцы заданий</a:t>
            </a:r>
            <a:r>
              <a:rPr lang="ru-RU" sz="2400" dirty="0" smtClean="0"/>
              <a:t>.</a:t>
            </a:r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812360" cy="11381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Порядок проведения зачетов и экзаменов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532859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4.2.1. Зачет может проводиться </a:t>
            </a:r>
          </a:p>
          <a:p>
            <a:pPr lvl="0">
              <a:buNone/>
            </a:pPr>
            <a:r>
              <a:rPr lang="ru-RU" dirty="0" smtClean="0"/>
              <a:t>по результатам выполнения практических заданий, </a:t>
            </a:r>
          </a:p>
          <a:p>
            <a:pPr lvl="0">
              <a:buNone/>
            </a:pPr>
            <a:r>
              <a:rPr lang="ru-RU" dirty="0" smtClean="0"/>
              <a:t>на основе представленных рефератов, докладов, выступлений студентов на семинарах и практических занятиях, </a:t>
            </a:r>
          </a:p>
          <a:p>
            <a:pPr lvl="0">
              <a:buNone/>
            </a:pPr>
            <a:r>
              <a:rPr lang="ru-RU" dirty="0" smtClean="0"/>
              <a:t>по итогам работы студента за период обучения, </a:t>
            </a:r>
          </a:p>
          <a:p>
            <a:pPr lvl="0">
              <a:buNone/>
            </a:pPr>
            <a:r>
              <a:rPr lang="ru-RU" dirty="0" smtClean="0"/>
              <a:t>в виде устного опроса, </a:t>
            </a:r>
          </a:p>
          <a:p>
            <a:pPr lvl="0">
              <a:buNone/>
            </a:pPr>
            <a:r>
              <a:rPr lang="ru-RU" dirty="0" smtClean="0"/>
              <a:t>выполнения письменных заданий </a:t>
            </a:r>
          </a:p>
          <a:p>
            <a:pPr lvl="0">
              <a:buNone/>
            </a:pPr>
            <a:r>
              <a:rPr lang="ru-RU" dirty="0" smtClean="0"/>
              <a:t>и иными способами в соответствии с рабочей программой учебных занятий (учебной дисциплины).</a:t>
            </a:r>
          </a:p>
          <a:p>
            <a:endParaRPr lang="ru-RU" dirty="0"/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Проведение зачета / экзамена комиссией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4.2.4. Рабочей программой учебных занятий (учебной дисциплины) может быть установлена необходимость проведения зачета (экзамена) комиссией из нескольких преподавателей. Решение данной комиссии не является окончательным, </a:t>
            </a:r>
            <a:r>
              <a:rPr lang="ru-RU" dirty="0" smtClean="0"/>
              <a:t>студент имеет право на пересдачу зачета (экзамена) в порядке, установленном настоящими Правилами для ликвидации академической задолженности</a:t>
            </a:r>
            <a:endParaRPr lang="ru-RU" dirty="0"/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Гл. 5. Порядок ликвидации академической задолженности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5.2.</a:t>
            </a:r>
            <a:r>
              <a:rPr lang="ru-RU" i="1" dirty="0" smtClean="0"/>
              <a:t> </a:t>
            </a:r>
            <a:r>
              <a:rPr lang="ru-RU" dirty="0" smtClean="0"/>
              <a:t>В случае получения оценки «не зачтено» («неудовлетворительно») </a:t>
            </a:r>
            <a:r>
              <a:rPr lang="ru-RU" b="1" dirty="0" smtClean="0">
                <a:solidFill>
                  <a:schemeClr val="tx2"/>
                </a:solidFill>
              </a:rPr>
              <a:t>студент имеет право дважды пересдать зачет (экзамен)</a:t>
            </a:r>
            <a:r>
              <a:rPr lang="ru-RU" dirty="0" smtClean="0"/>
              <a:t>, при этом второй раз – только аттестационной комиссии. </a:t>
            </a:r>
          </a:p>
          <a:p>
            <a:pPr>
              <a:buNone/>
            </a:pPr>
            <a:r>
              <a:rPr lang="ru-RU" dirty="0" smtClean="0"/>
              <a:t>Решение аттестационной комиссии является окончательным.</a:t>
            </a:r>
          </a:p>
          <a:p>
            <a:endParaRPr lang="ru-RU" dirty="0"/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27168" cy="11967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Пересдача зачета (экзамена) аттестационной комиссии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445224"/>
          </a:xfrm>
        </p:spPr>
        <p:txBody>
          <a:bodyPr>
            <a:noAutofit/>
          </a:bodyPr>
          <a:lstStyle/>
          <a:p>
            <a:pPr marL="0" lvl="1">
              <a:lnSpc>
                <a:spcPts val="3300"/>
              </a:lnSpc>
              <a:spcBef>
                <a:spcPts val="0"/>
              </a:spcBef>
              <a:buNone/>
            </a:pPr>
            <a:r>
              <a:rPr lang="ru-RU" dirty="0" smtClean="0"/>
              <a:t>5.6. Пересдача зачета (экзамена) аттестационной комиссии проводится в соответствии с требованиями к содержанию промежуточной аттестации, установленными в рабочей программе учебной дисциплины, </a:t>
            </a:r>
            <a:r>
              <a:rPr lang="ru-RU" b="1" dirty="0" smtClean="0">
                <a:solidFill>
                  <a:schemeClr val="tx2"/>
                </a:solidFill>
              </a:rPr>
              <a:t>в той же форме (например, устной, письменной) и в том же порядке, что и первая попытка сдачи зачета (экзамена)</a:t>
            </a:r>
            <a:r>
              <a:rPr lang="ru-RU" dirty="0" smtClean="0"/>
              <a:t>.</a:t>
            </a:r>
          </a:p>
          <a:p>
            <a:pPr marL="0" lvl="1">
              <a:lnSpc>
                <a:spcPts val="3300"/>
              </a:lnSpc>
              <a:spcBef>
                <a:spcPts val="0"/>
              </a:spcBef>
              <a:buNone/>
            </a:pPr>
            <a:r>
              <a:rPr lang="ru-RU" dirty="0" smtClean="0"/>
              <a:t>5.8. </a:t>
            </a:r>
            <a:r>
              <a:rPr lang="ru-RU" b="1" dirty="0" smtClean="0">
                <a:solidFill>
                  <a:schemeClr val="tx2"/>
                </a:solidFill>
              </a:rPr>
              <a:t>В случае проведения пересдачи зачета (экзамена) в письменной форме, присутствие членов аттестационной комиссии при проведении зачета (экзамена) не является обязательным. </a:t>
            </a:r>
            <a:r>
              <a:rPr lang="ru-RU" dirty="0" smtClean="0"/>
              <a:t>Проверка письменных работ студентов осуществляется членами аттестационной комиссии.</a:t>
            </a:r>
          </a:p>
          <a:p>
            <a:pPr marL="0">
              <a:lnSpc>
                <a:spcPts val="3300"/>
              </a:lnSpc>
              <a:spcBef>
                <a:spcPts val="0"/>
              </a:spcBef>
            </a:pPr>
            <a:endParaRPr lang="ru-RU" sz="2800" dirty="0"/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884368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Гл. 6. Порядок выполнения курсовых работ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6.2. Тема курсовой работы студента должна быть согласована с научным руководителем и утверждена на заседании кафедры, на которой работает научный руководитель</a:t>
            </a:r>
            <a:r>
              <a:rPr lang="ru-RU" dirty="0" smtClean="0">
                <a:solidFill>
                  <a:schemeClr val="tx2"/>
                </a:solidFill>
              </a:rPr>
              <a:t>,</a:t>
            </a:r>
            <a:r>
              <a:rPr lang="ru-RU" dirty="0" smtClean="0"/>
              <a:t> если иной порядок утверждения темы курсовой работы не установлен локальными нормативными актами Университета.</a:t>
            </a:r>
          </a:p>
          <a:p>
            <a:endParaRPr lang="ru-RU" dirty="0"/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Гл. 9. Итоговая государственная аттестация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9.2.11. ВКР подлежат обязательному рецензированию. 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Список возможных рецензентов по каждой кафедре утверждается заведующим кафедрой не позднее чем за один месяц до даты защиты ВКР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066130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chemeClr val="tx2"/>
                </a:solidFill>
              </a:rPr>
              <a:t>Порядок подготовки и защиты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выпускной квалификационной работы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445224"/>
          </a:xfrm>
        </p:spPr>
        <p:txBody>
          <a:bodyPr>
            <a:noAutofit/>
          </a:bodyPr>
          <a:lstStyle/>
          <a:p>
            <a:pPr lvl="0">
              <a:lnSpc>
                <a:spcPts val="26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9.7.5. При сдаче студентом ВКР на кафедру она должна быть зарегистрирована</a:t>
            </a:r>
            <a:r>
              <a:rPr lang="ru-RU" sz="2400" dirty="0" smtClean="0"/>
              <a:t> работником, уполномоченным проректором по направлениям, в реестре, в котором в обязательном порядке указывается дата сдачи студентом ВКР. </a:t>
            </a:r>
          </a:p>
          <a:p>
            <a:pPr lvl="0">
              <a:lnSpc>
                <a:spcPts val="26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9.7.6. В случае нарушения студентом срока представления ВКР на кафедру студент не допускается к защите ВКР</a:t>
            </a:r>
            <a:r>
              <a:rPr lang="ru-RU" sz="2400" dirty="0" smtClean="0"/>
              <a:t>, о чем делается соответствующая отметка в протоколе заседания экзаменационной комиссии по защите выпускных квалификационных работ. В протоколе ГАК студенту выставляется оценка «неудовлетворительно».</a:t>
            </a:r>
          </a:p>
          <a:p>
            <a:pPr lvl="0">
              <a:lnSpc>
                <a:spcPts val="26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9.7.7.  Зарегистрированная на кафедре ВКР передается заведующим кафедрой научному руководителю студента для подготовки отзыва, а затем рецензенту – для подготовки рецензии в сроки, установленные Ученым советом факультета</a:t>
            </a:r>
            <a:r>
              <a:rPr lang="ru-RU" sz="2400" dirty="0" smtClean="0"/>
              <a:t>, отвечающим за разработку структуры и содержания образовательной программы.</a:t>
            </a:r>
            <a:endParaRPr lang="ru-RU" sz="2400" dirty="0"/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43933"/>
            <a:ext cx="9144000" cy="479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131840" y="6381328"/>
            <a:ext cx="5796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http://www.edu.spbu.ru/index.php/obsuzhdenie-prikazov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3573016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2"/>
                </a:solidFill>
              </a:rPr>
              <a:t>Приятного и полезного чтения!</a:t>
            </a:r>
            <a:endParaRPr lang="ru-RU" sz="4400" dirty="0">
              <a:solidFill>
                <a:schemeClr val="tx2"/>
              </a:solidFill>
            </a:endParaRPr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916832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06613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Структура документа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Глава 1. Общие положения</a:t>
            </a:r>
          </a:p>
          <a:p>
            <a:pPr>
              <a:buNone/>
            </a:pPr>
            <a:r>
              <a:rPr lang="ru-RU" sz="2400" dirty="0" smtClean="0"/>
              <a:t>Глава </a:t>
            </a:r>
            <a:r>
              <a:rPr lang="ru-RU" sz="2400" cap="all" dirty="0" smtClean="0"/>
              <a:t>2. </a:t>
            </a:r>
            <a:r>
              <a:rPr lang="ru-RU" sz="2400" dirty="0" smtClean="0"/>
              <a:t>Требования к организации учебного процесса</a:t>
            </a:r>
          </a:p>
          <a:p>
            <a:pPr>
              <a:buNone/>
            </a:pPr>
            <a:r>
              <a:rPr lang="ru-RU" sz="2400" dirty="0" smtClean="0"/>
              <a:t>Глава </a:t>
            </a:r>
            <a:r>
              <a:rPr lang="ru-RU" sz="2400" cap="all" dirty="0" smtClean="0"/>
              <a:t>3</a:t>
            </a:r>
            <a:r>
              <a:rPr lang="ru-RU" sz="2400" dirty="0" smtClean="0"/>
              <a:t>. Текущий контроль успеваемости студентов</a:t>
            </a:r>
          </a:p>
          <a:p>
            <a:pPr>
              <a:buNone/>
            </a:pPr>
            <a:r>
              <a:rPr lang="ru-RU" sz="2400" dirty="0" smtClean="0"/>
              <a:t>Глава 4. Промежуточная аттестация</a:t>
            </a:r>
          </a:p>
          <a:p>
            <a:pPr>
              <a:buNone/>
            </a:pPr>
            <a:r>
              <a:rPr lang="ru-RU" sz="2400" dirty="0" smtClean="0"/>
              <a:t>Глава </a:t>
            </a:r>
            <a:r>
              <a:rPr lang="ru-RU" sz="2400" cap="all" dirty="0" smtClean="0"/>
              <a:t>5. </a:t>
            </a:r>
            <a:r>
              <a:rPr lang="ru-RU" sz="2400" dirty="0" smtClean="0"/>
              <a:t>Порядок ликвидации академической задолженности</a:t>
            </a:r>
          </a:p>
          <a:p>
            <a:pPr>
              <a:buNone/>
            </a:pPr>
            <a:r>
              <a:rPr lang="ru-RU" sz="2400" dirty="0" smtClean="0"/>
              <a:t>Глава 6. Порядок выполнения курсовых работ</a:t>
            </a:r>
          </a:p>
          <a:p>
            <a:pPr>
              <a:buNone/>
            </a:pPr>
            <a:r>
              <a:rPr lang="ru-RU" sz="2400" dirty="0" smtClean="0"/>
              <a:t>Глава 7. Переводы и восстановления</a:t>
            </a:r>
          </a:p>
          <a:p>
            <a:pPr>
              <a:buNone/>
            </a:pPr>
            <a:r>
              <a:rPr lang="ru-RU" sz="2400" dirty="0" smtClean="0"/>
              <a:t>Глава 8. Академические отпуска</a:t>
            </a:r>
          </a:p>
          <a:p>
            <a:pPr>
              <a:buNone/>
            </a:pPr>
            <a:r>
              <a:rPr lang="ru-RU" sz="2400" dirty="0" smtClean="0"/>
              <a:t>Глава 9. Итоговая государственная аттестация</a:t>
            </a:r>
          </a:p>
          <a:p>
            <a:pPr>
              <a:buNone/>
            </a:pPr>
            <a:r>
              <a:rPr lang="ru-RU" sz="2400" dirty="0" smtClean="0"/>
              <a:t>Глава </a:t>
            </a:r>
            <a:r>
              <a:rPr lang="ru-RU" sz="2400" cap="all" dirty="0" smtClean="0"/>
              <a:t>10</a:t>
            </a:r>
            <a:r>
              <a:rPr lang="ru-RU" sz="2400" dirty="0" smtClean="0"/>
              <a:t>. Особенности осуществления учебного процесса              в отношении студентов с ограниченными возможностями здоровья</a:t>
            </a:r>
          </a:p>
          <a:p>
            <a:endParaRPr lang="ru-RU" sz="2400" dirty="0"/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Гл. 2. Требования к организации учебного процесса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2.1.9. Распределение студентов по профилям (специализациям) … осуществляется по личному заявлению студента </a:t>
            </a:r>
            <a:r>
              <a:rPr lang="ru-RU" b="1" dirty="0" smtClean="0">
                <a:solidFill>
                  <a:schemeClr val="tx2"/>
                </a:solidFill>
              </a:rPr>
              <a:t>с учетом его академического рейтинга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349210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1. индивидуальный </a:t>
            </a:r>
            <a:r>
              <a:rPr lang="ru-RU" sz="3600" i="1" dirty="0" smtClean="0">
                <a:solidFill>
                  <a:schemeClr val="tx2"/>
                </a:solidFill>
              </a:rPr>
              <a:t>график</a:t>
            </a:r>
            <a:r>
              <a:rPr lang="ru-RU" sz="3600" dirty="0" smtClean="0">
                <a:solidFill>
                  <a:schemeClr val="tx2"/>
                </a:solidFill>
              </a:rPr>
              <a:t> обучения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 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2. индивидуальный </a:t>
            </a:r>
            <a:r>
              <a:rPr lang="ru-RU" sz="3600" i="1" dirty="0" smtClean="0">
                <a:solidFill>
                  <a:schemeClr val="tx2"/>
                </a:solidFill>
              </a:rPr>
              <a:t>порядок</a:t>
            </a:r>
            <a:r>
              <a:rPr lang="ru-RU" sz="3600" dirty="0" smtClean="0">
                <a:solidFill>
                  <a:schemeClr val="tx2"/>
                </a:solidFill>
              </a:rPr>
              <a:t> обучения</a:t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>3. индивидуальный </a:t>
            </a:r>
            <a:r>
              <a:rPr lang="ru-RU" sz="3600" i="1" dirty="0" smtClean="0">
                <a:solidFill>
                  <a:schemeClr val="tx2"/>
                </a:solidFill>
              </a:rPr>
              <a:t>учебный план</a:t>
            </a:r>
            <a:endParaRPr lang="ru-RU" sz="3600" i="1" dirty="0">
              <a:solidFill>
                <a:schemeClr val="tx2"/>
              </a:solidFill>
            </a:endParaRPr>
          </a:p>
        </p:txBody>
      </p:sp>
      <p:pic>
        <p:nvPicPr>
          <p:cNvPr id="6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0661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Индивидуальный график обучения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5445224"/>
          </a:xfrm>
        </p:spPr>
        <p:txBody>
          <a:bodyPr>
            <a:noAutofit/>
          </a:bodyPr>
          <a:lstStyle/>
          <a:p>
            <a:pPr marL="0" lvl="3">
              <a:spcBef>
                <a:spcPts val="0"/>
              </a:spcBef>
              <a:buNone/>
            </a:pPr>
            <a:r>
              <a:rPr lang="ru-RU" sz="2400" dirty="0" smtClean="0"/>
              <a:t>2.4.1.1. обучение студента </a:t>
            </a:r>
            <a:r>
              <a:rPr lang="ru-RU" sz="2400" b="1" dirty="0" smtClean="0">
                <a:solidFill>
                  <a:schemeClr val="tx2"/>
                </a:solidFill>
              </a:rPr>
              <a:t>по ускоренной основной образовательной программе</a:t>
            </a:r>
            <a:r>
              <a:rPr lang="ru-RU" sz="2400" dirty="0" smtClean="0"/>
              <a:t>;</a:t>
            </a:r>
          </a:p>
          <a:p>
            <a:pPr marL="0" lvl="3">
              <a:spcBef>
                <a:spcPts val="0"/>
              </a:spcBef>
              <a:buNone/>
            </a:pPr>
            <a:r>
              <a:rPr lang="ru-RU" sz="2400" dirty="0" smtClean="0"/>
              <a:t>2.4.1.2. возвращение студента </a:t>
            </a:r>
            <a:r>
              <a:rPr lang="ru-RU" sz="2400" b="1" dirty="0" smtClean="0">
                <a:solidFill>
                  <a:schemeClr val="tx2"/>
                </a:solidFill>
              </a:rPr>
              <a:t>с включенного обучения</a:t>
            </a:r>
            <a:r>
              <a:rPr lang="ru-RU" sz="2400" dirty="0" smtClean="0"/>
              <a:t>, с обучения </a:t>
            </a:r>
            <a:r>
              <a:rPr lang="ru-RU" sz="2400" b="1" dirty="0" smtClean="0">
                <a:solidFill>
                  <a:schemeClr val="tx2"/>
                </a:solidFill>
              </a:rPr>
              <a:t>по совместным образовательным программам </a:t>
            </a:r>
            <a:r>
              <a:rPr lang="ru-RU" sz="2400" dirty="0" smtClean="0"/>
              <a:t>в другом учебном заведении;</a:t>
            </a:r>
          </a:p>
          <a:p>
            <a:pPr marL="0" lvl="3">
              <a:spcBef>
                <a:spcPts val="0"/>
              </a:spcBef>
              <a:buNone/>
            </a:pPr>
            <a:r>
              <a:rPr lang="ru-RU" sz="2400" dirty="0" smtClean="0"/>
              <a:t>2.4.1.3. </a:t>
            </a:r>
            <a:r>
              <a:rPr lang="ru-RU" sz="2400" b="1" dirty="0" smtClean="0">
                <a:solidFill>
                  <a:schemeClr val="tx2"/>
                </a:solidFill>
              </a:rPr>
              <a:t>выход студента из академического отпуска</a:t>
            </a:r>
            <a:r>
              <a:rPr lang="ru-RU" sz="2400" dirty="0" smtClean="0"/>
              <a:t>, отпуска по беременности и родам или отпуска по уходу за ребенком;</a:t>
            </a:r>
          </a:p>
          <a:p>
            <a:pPr marL="0" lvl="3">
              <a:spcBef>
                <a:spcPts val="0"/>
              </a:spcBef>
              <a:buNone/>
            </a:pPr>
            <a:r>
              <a:rPr lang="ru-RU" sz="2400" dirty="0" smtClean="0"/>
              <a:t>2.4.1.4. восстановление </a:t>
            </a:r>
            <a:r>
              <a:rPr lang="ru-RU" sz="2400" b="1" dirty="0" smtClean="0">
                <a:solidFill>
                  <a:schemeClr val="tx2"/>
                </a:solidFill>
              </a:rPr>
              <a:t>после прохождения военной службы</a:t>
            </a:r>
            <a:r>
              <a:rPr lang="ru-RU" sz="2400" dirty="0" smtClean="0"/>
              <a:t>;</a:t>
            </a:r>
          </a:p>
          <a:p>
            <a:pPr marL="0" lvl="3">
              <a:spcBef>
                <a:spcPts val="0"/>
              </a:spcBef>
              <a:buNone/>
            </a:pPr>
            <a:r>
              <a:rPr lang="ru-RU" sz="2400" dirty="0" smtClean="0"/>
              <a:t>2.4.1.5. участие студента </a:t>
            </a:r>
            <a:r>
              <a:rPr lang="ru-RU" sz="2400" b="1" dirty="0" smtClean="0">
                <a:solidFill>
                  <a:schemeClr val="tx2"/>
                </a:solidFill>
              </a:rPr>
              <a:t>в тренировочных сборах и  спортивных соревнованиях</a:t>
            </a:r>
            <a:r>
              <a:rPr lang="ru-RU" sz="2400" dirty="0" smtClean="0"/>
              <a:t> для представления Российской Федерации, Санкт-Петербурга, Университета;</a:t>
            </a:r>
          </a:p>
          <a:p>
            <a:pPr marL="0" lvl="3">
              <a:spcBef>
                <a:spcPts val="0"/>
              </a:spcBef>
              <a:buNone/>
            </a:pPr>
            <a:r>
              <a:rPr lang="ru-RU" sz="2400" dirty="0" smtClean="0"/>
              <a:t>2.4.1.6. если студент относится к числу лиц </a:t>
            </a:r>
            <a:r>
              <a:rPr lang="ru-RU" sz="2400" b="1" dirty="0" smtClean="0">
                <a:solidFill>
                  <a:schemeClr val="tx2"/>
                </a:solidFill>
              </a:rPr>
              <a:t>с ограниченными возможностями здоровья</a:t>
            </a:r>
            <a:r>
              <a:rPr lang="ru-RU" sz="2400" dirty="0" smtClean="0"/>
              <a:t>.</a:t>
            </a:r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0661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Индивидуальный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tx2"/>
                </a:solidFill>
              </a:rPr>
              <a:t>порядок обучения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5257800"/>
          </a:xfrm>
        </p:spPr>
        <p:txBody>
          <a:bodyPr>
            <a:noAutofit/>
          </a:bodyPr>
          <a:lstStyle/>
          <a:p>
            <a:pPr lvl="0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2800" dirty="0" smtClean="0"/>
              <a:t>2.5.1. Индивидуальный порядок обучения может быть предоставлен студенту, </a:t>
            </a:r>
            <a:r>
              <a:rPr lang="ru-RU" sz="2800" b="1" dirty="0" smtClean="0">
                <a:solidFill>
                  <a:schemeClr val="tx2"/>
                </a:solidFill>
              </a:rPr>
              <a:t>обучающемуся на договорной (платной) основе, имеющему одну или две академические задолженности на момент подачи заявления, в целях предоставления возможности пересдачи зачетов и (или) экзаменов позже сроков пересдач, установленных в расписании пересдач, </a:t>
            </a:r>
            <a:r>
              <a:rPr lang="ru-RU" sz="2800" i="1" dirty="0" smtClean="0"/>
              <a:t>за исключением студентов, проходящих обучение по образовательным программам по направлениям, где Ученым советом соответствующего факультета принято решение о невозможности предоставления индивидуального порядка обучения</a:t>
            </a:r>
            <a:r>
              <a:rPr lang="ru-RU" sz="2800" dirty="0" smtClean="0"/>
              <a:t>.</a:t>
            </a:r>
          </a:p>
          <a:p>
            <a:pPr>
              <a:lnSpc>
                <a:spcPts val="3200"/>
              </a:lnSpc>
              <a:spcBef>
                <a:spcPts val="0"/>
              </a:spcBef>
            </a:pPr>
            <a:endParaRPr lang="ru-RU" sz="2800" dirty="0"/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0661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Индивидуальный порядок обучения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2.5.3. Индивидуальный порядок обучения предусматривает </a:t>
            </a:r>
            <a:r>
              <a:rPr lang="ru-RU" b="1" dirty="0" smtClean="0">
                <a:solidFill>
                  <a:schemeClr val="tx2"/>
                </a:solidFill>
              </a:rPr>
              <a:t>право студента на повторное посещение учебных занятий (дисциплин)</a:t>
            </a:r>
            <a:r>
              <a:rPr lang="ru-RU" dirty="0" smtClean="0"/>
              <a:t>,  по которым возникла академическая задолженность (при наличии организационной возможности), и право на получение индивидуальных консультаций.</a:t>
            </a:r>
          </a:p>
          <a:p>
            <a:pPr>
              <a:buNone/>
            </a:pPr>
            <a:r>
              <a:rPr lang="ru-RU" dirty="0" smtClean="0"/>
              <a:t>2.5.4. ... срок оказания таких услуг … </a:t>
            </a:r>
            <a:r>
              <a:rPr lang="ru-RU" b="1" dirty="0" smtClean="0">
                <a:solidFill>
                  <a:schemeClr val="tx2"/>
                </a:solidFill>
              </a:rPr>
              <a:t>не может превышать 1 года.</a:t>
            </a:r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Повторный год (период) обучения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pPr marL="0" lvl="2">
              <a:spcBef>
                <a:spcPts val="0"/>
              </a:spcBef>
              <a:buNone/>
            </a:pPr>
            <a:r>
              <a:rPr lang="ru-RU" sz="2800" dirty="0" smtClean="0"/>
              <a:t>2.6.1. Студенту, </a:t>
            </a:r>
            <a:r>
              <a:rPr lang="ru-RU" sz="2800" b="1" dirty="0" smtClean="0">
                <a:solidFill>
                  <a:schemeClr val="tx2"/>
                </a:solidFill>
              </a:rPr>
              <a:t>обучающемуся на договорной (платной) основе, не ликвидировавшему академическую задолженность до конца периода обучения</a:t>
            </a:r>
            <a:r>
              <a:rPr lang="ru-RU" sz="2800" dirty="0" smtClean="0"/>
              <a:t>, по личному заявлению может быть предоставлен повторный год (период) обучения.</a:t>
            </a:r>
          </a:p>
          <a:p>
            <a:pPr marL="0" lvl="2">
              <a:spcBef>
                <a:spcPts val="0"/>
              </a:spcBef>
              <a:buNone/>
            </a:pPr>
            <a:r>
              <a:rPr lang="ru-RU" sz="2800" dirty="0" smtClean="0"/>
              <a:t>2.6.2. Повторный год (период) обучения </a:t>
            </a:r>
            <a:r>
              <a:rPr lang="ru-RU" sz="2800" b="1" dirty="0" smtClean="0">
                <a:solidFill>
                  <a:schemeClr val="tx2"/>
                </a:solidFill>
              </a:rPr>
              <a:t>не может быть предоставлен студенту, имеющему оценку «не зачтено» по результатам пересдачи зачета аттестационной комиссии или оценку «неудовлетворительно» по результатам пересдачи экзамена аттестационной комиссии</a:t>
            </a:r>
            <a:r>
              <a:rPr lang="ru-RU" sz="2800" dirty="0" smtClean="0"/>
              <a:t>.</a:t>
            </a:r>
          </a:p>
          <a:p>
            <a:pPr marL="0">
              <a:spcBef>
                <a:spcPts val="0"/>
              </a:spcBef>
            </a:pPr>
            <a:endParaRPr lang="ru-RU" sz="2800" dirty="0"/>
          </a:p>
        </p:txBody>
      </p:sp>
      <p:pic>
        <p:nvPicPr>
          <p:cNvPr id="4" name="Picture 4" descr="D:\Documents\Текущие документы\Заседания совета\globe_and_f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1048188" cy="99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1058</Words>
  <Application>Microsoft Office PowerPoint</Application>
  <PresentationFormat>Экран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Санкт-Петербургский государственный университет Факультет журналистики</vt:lpstr>
      <vt:lpstr>Слайд 2</vt:lpstr>
      <vt:lpstr>Структура документа</vt:lpstr>
      <vt:lpstr>Гл. 2. Требования к организации учебного процесса</vt:lpstr>
      <vt:lpstr>1. индивидуальный график обучения   2. индивидуальный порядок обучения  3. индивидуальный учебный план</vt:lpstr>
      <vt:lpstr>Индивидуальный график обучения</vt:lpstr>
      <vt:lpstr>Индивидуальный порядок обучения</vt:lpstr>
      <vt:lpstr>Индивидуальный порядок обучения</vt:lpstr>
      <vt:lpstr>Повторный год (период) обучения</vt:lpstr>
      <vt:lpstr>1. Текущий контроль успеваемости (балльно-рейтинговая система)  2. промежуточная аттестация  3. итоговая аттестация</vt:lpstr>
      <vt:lpstr>Гл. 3. Текущий контроль успеваемости</vt:lpstr>
      <vt:lpstr>Гл. 4. Промежуточная аттестация</vt:lpstr>
      <vt:lpstr>Порядок проведения зачетов и экзаменов</vt:lpstr>
      <vt:lpstr>Проведение зачета / экзамена комиссией</vt:lpstr>
      <vt:lpstr>Гл. 5. Порядок ликвидации академической задолженности</vt:lpstr>
      <vt:lpstr>Пересдача зачета (экзамена) аттестационной комиссии</vt:lpstr>
      <vt:lpstr>Гл. 6. Порядок выполнения курсовых работ</vt:lpstr>
      <vt:lpstr>Гл. 9. Итоговая государственная аттестация</vt:lpstr>
      <vt:lpstr>Порядок подготовки и защиты  выпускной квалификационной работы</vt:lpstr>
      <vt:lpstr>Приятного и полезного чтения!</vt:lpstr>
    </vt:vector>
  </TitlesOfParts>
  <Company>Факультет журналистики СПбГУ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Санкт-Петербургский государственный университет Факультет журналистики Диссертационный совет Д 212.232.17</dc:title>
  <dc:creator>l.feshchenko</dc:creator>
  <cp:lastModifiedBy>l.feshchenko</cp:lastModifiedBy>
  <cp:revision>40</cp:revision>
  <dcterms:created xsi:type="dcterms:W3CDTF">2010-10-20T10:47:42Z</dcterms:created>
  <dcterms:modified xsi:type="dcterms:W3CDTF">2012-06-23T12:10:05Z</dcterms:modified>
</cp:coreProperties>
</file>