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10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93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158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5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437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721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29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685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22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920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157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9A23C-D7B8-443C-8FAE-61EA3F1B8B17}" type="datetimeFigureOut">
              <a:rPr lang="ru-RU" smtClean="0"/>
              <a:pPr/>
              <a:t>23.06.2012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6013-C458-4EBC-97A4-30B772B674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27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872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Творческие решения 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организации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промежуточной </a:t>
            </a:r>
            <a:r>
              <a:rPr lang="ru-RU" b="1" dirty="0">
                <a:solidFill>
                  <a:schemeClr val="tx2"/>
                </a:solidFill>
              </a:rPr>
              <a:t>аттестации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800" dirty="0" smtClean="0">
                <a:solidFill>
                  <a:schemeClr val="tx2"/>
                </a:solidFill>
              </a:rPr>
              <a:t>Инна Святославовна ТИМЧЕНКО, </a:t>
            </a:r>
          </a:p>
          <a:p>
            <a:pPr algn="r">
              <a:spcBef>
                <a:spcPts val="0"/>
              </a:spcBef>
            </a:pPr>
            <a:r>
              <a:rPr lang="ru-RU" sz="2800" dirty="0" smtClean="0">
                <a:solidFill>
                  <a:schemeClr val="tx2"/>
                </a:solidFill>
              </a:rPr>
              <a:t>старший </a:t>
            </a:r>
            <a:r>
              <a:rPr lang="ru-RU" sz="2800" dirty="0" smtClean="0">
                <a:solidFill>
                  <a:schemeClr val="tx2"/>
                </a:solidFill>
              </a:rPr>
              <a:t>преподаватель кафедры </a:t>
            </a:r>
            <a:r>
              <a:rPr lang="ru-RU" sz="2800" dirty="0" smtClean="0">
                <a:solidFill>
                  <a:schemeClr val="tx2"/>
                </a:solidFill>
              </a:rPr>
              <a:t>международной </a:t>
            </a:r>
            <a:r>
              <a:rPr lang="ru-RU" sz="2800" dirty="0" smtClean="0">
                <a:solidFill>
                  <a:schemeClr val="tx2"/>
                </a:solidFill>
              </a:rPr>
              <a:t>журналистики</a:t>
            </a:r>
          </a:p>
          <a:p>
            <a:pPr algn="r">
              <a:spcBef>
                <a:spcPts val="0"/>
              </a:spcBef>
            </a:pPr>
            <a:endParaRPr lang="ru-RU" sz="2800" dirty="0" smtClean="0">
              <a:solidFill>
                <a:schemeClr val="tx2"/>
              </a:solidFill>
            </a:endParaRPr>
          </a:p>
          <a:p>
            <a:pPr algn="r">
              <a:spcBef>
                <a:spcPts val="0"/>
              </a:spcBef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1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Дополнительные стимулы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 колонки, которые попали в топ по результатам обеих </a:t>
            </a:r>
            <a:r>
              <a:rPr lang="ru-RU" dirty="0" smtClean="0"/>
              <a:t>игр, </a:t>
            </a:r>
            <a:r>
              <a:rPr lang="ru-RU" dirty="0" smtClean="0"/>
              <a:t>были размещены на портале «Первая линия» в разделе </a:t>
            </a:r>
            <a:r>
              <a:rPr lang="ru-RU" dirty="0" smtClean="0"/>
              <a:t>«Публицистика</a:t>
            </a:r>
            <a:r>
              <a:rPr lang="ru-RU" dirty="0" smtClean="0"/>
              <a:t>» с пометкой </a:t>
            </a:r>
            <a:r>
              <a:rPr lang="ru-RU" dirty="0" smtClean="0"/>
              <a:t>«Авторская </a:t>
            </a:r>
            <a:r>
              <a:rPr lang="ru-RU" dirty="0" smtClean="0"/>
              <a:t>колонка»</a:t>
            </a:r>
          </a:p>
          <a:p>
            <a:r>
              <a:rPr lang="ru-RU" dirty="0" smtClean="0"/>
              <a:t>Колонка, набравшая рекордное количество голосов по итогам обеих деловых игр, была отправлена на участие во Всероссийском конкурсе молодых журналистов «Хрустальная стрела» и получила призовое место в условиях очень высокой </a:t>
            </a:r>
            <a:r>
              <a:rPr lang="ru-RU" dirty="0" smtClean="0"/>
              <a:t>конкуренции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39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Скриншот опубликованной колонки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2952328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Скриншот колонки-победителя деловой игры по </a:t>
            </a:r>
            <a:r>
              <a:rPr lang="ru-RU" sz="2400" dirty="0" err="1" smtClean="0"/>
              <a:t>колумнистике</a:t>
            </a:r>
            <a:r>
              <a:rPr lang="ru-RU" sz="2400" dirty="0" smtClean="0"/>
              <a:t> </a:t>
            </a:r>
            <a:r>
              <a:rPr lang="ru-RU" sz="2400" dirty="0" smtClean="0"/>
              <a:t>    на </a:t>
            </a:r>
            <a:r>
              <a:rPr lang="ru-RU" sz="2400" dirty="0" smtClean="0"/>
              <a:t>3 </a:t>
            </a:r>
            <a:r>
              <a:rPr lang="ru-RU" sz="2400" dirty="0" smtClean="0"/>
              <a:t>курсе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Автор </a:t>
            </a:r>
            <a:r>
              <a:rPr lang="ru-RU" sz="2400" dirty="0" smtClean="0"/>
              <a:t>– Елизавета </a:t>
            </a:r>
            <a:r>
              <a:rPr lang="ru-RU" sz="2400" dirty="0" err="1" smtClean="0"/>
              <a:t>Мошная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Название колонки: «</a:t>
            </a:r>
            <a:r>
              <a:rPr lang="ru-RU" sz="2400" dirty="0" err="1" smtClean="0"/>
              <a:t>Псевдоборьба</a:t>
            </a:r>
            <a:r>
              <a:rPr lang="ru-RU" sz="2400" dirty="0" smtClean="0"/>
              <a:t> за </a:t>
            </a:r>
            <a:r>
              <a:rPr lang="ru-RU" sz="2400" dirty="0" err="1" smtClean="0"/>
              <a:t>псевдочестность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0768"/>
            <a:ext cx="583406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77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Итоги такой работы для студентов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Автомат по экзамену «Тип СМИ» получили все, кто участвовал в деловой игре по колонке, справился в срок и получил высокую оценку своей работы от целевой аудитории</a:t>
            </a:r>
          </a:p>
          <a:p>
            <a:r>
              <a:rPr lang="ru-RU" sz="2800" dirty="0" smtClean="0"/>
              <a:t>Все студенты попробовали свои силы в авторском  жанре, очень востребованном на сегодня в СМИ</a:t>
            </a:r>
          </a:p>
          <a:p>
            <a:r>
              <a:rPr lang="ru-RU" sz="2800" dirty="0" smtClean="0"/>
              <a:t>Все участники деловой игры получили непредвзятую, лишенную личностных </a:t>
            </a:r>
            <a:r>
              <a:rPr lang="ru-RU" sz="2800" dirty="0" smtClean="0"/>
              <a:t>оценок </a:t>
            </a:r>
            <a:r>
              <a:rPr lang="ru-RU" sz="2800" dirty="0" smtClean="0"/>
              <a:t>обратную связь от своего коллективного </a:t>
            </a:r>
            <a:r>
              <a:rPr lang="ru-RU" sz="2800" dirty="0" smtClean="0"/>
              <a:t>читателя </a:t>
            </a:r>
            <a:endParaRPr lang="ru-RU" sz="2800" dirty="0" smtClean="0"/>
          </a:p>
          <a:p>
            <a:r>
              <a:rPr lang="ru-RU" sz="2800" dirty="0" smtClean="0"/>
              <a:t>Нет обиды на преподавателя, который мог бы при единоличной оценке результатов быть предвзятым к тем или иным </a:t>
            </a:r>
            <a:r>
              <a:rPr lang="ru-RU" sz="2800" dirty="0" smtClean="0"/>
              <a:t>студентам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01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Спасибо за внимание!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9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От  текста к </a:t>
            </a:r>
            <a:r>
              <a:rPr lang="ru-RU" sz="3600" b="1" dirty="0" err="1" smtClean="0">
                <a:solidFill>
                  <a:schemeClr val="tx2"/>
                </a:solidFill>
              </a:rPr>
              <a:t>медиапродукту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Как преподаватель-практик я веду у студентов семинарские и практические занятия, главная задача которых – научить начинающих журналистов создавать не просто </a:t>
            </a:r>
            <a:r>
              <a:rPr lang="ru-RU" dirty="0" smtClean="0"/>
              <a:t>текст, </a:t>
            </a:r>
            <a:r>
              <a:rPr lang="ru-RU" dirty="0" smtClean="0"/>
              <a:t>а востребованный на </a:t>
            </a:r>
            <a:r>
              <a:rPr lang="ru-RU" dirty="0" err="1" smtClean="0"/>
              <a:t>медиарынке</a:t>
            </a:r>
            <a:r>
              <a:rPr lang="ru-RU" dirty="0" smtClean="0"/>
              <a:t> продукт</a:t>
            </a:r>
            <a:endParaRPr lang="ru-RU" dirty="0" smtClean="0"/>
          </a:p>
          <a:p>
            <a:r>
              <a:rPr lang="ru-RU" dirty="0" smtClean="0"/>
              <a:t>Поэтому залогом успешного прохождения промежуточной аттестации становится создание студентом собственного уникального материала в рамках пройденной темы, а не набор усвоенных после моей презентации темы </a:t>
            </a:r>
            <a:r>
              <a:rPr lang="ru-RU" dirty="0" smtClean="0"/>
              <a:t>тезисов</a:t>
            </a:r>
            <a:endParaRPr lang="ru-RU" dirty="0" smtClean="0"/>
          </a:p>
          <a:p>
            <a:r>
              <a:rPr lang="ru-RU" dirty="0" smtClean="0"/>
              <a:t>Важно, чтобы </a:t>
            </a:r>
            <a:r>
              <a:rPr lang="ru-RU" dirty="0" smtClean="0"/>
              <a:t>он,  </a:t>
            </a:r>
            <a:r>
              <a:rPr lang="ru-RU" dirty="0" smtClean="0"/>
              <a:t>этот </a:t>
            </a:r>
            <a:r>
              <a:rPr lang="ru-RU" dirty="0" smtClean="0"/>
              <a:t>продукт, </a:t>
            </a:r>
            <a:r>
              <a:rPr lang="ru-RU" dirty="0" smtClean="0"/>
              <a:t>оказался </a:t>
            </a:r>
            <a:r>
              <a:rPr lang="ru-RU" dirty="0" smtClean="0"/>
              <a:t>конкурентоспособным </a:t>
            </a:r>
            <a:r>
              <a:rPr lang="ru-RU" dirty="0" smtClean="0"/>
              <a:t>на </a:t>
            </a:r>
            <a:r>
              <a:rPr lang="ru-RU" dirty="0" err="1" smtClean="0"/>
              <a:t>медиарынке</a:t>
            </a:r>
            <a:r>
              <a:rPr lang="ru-RU" dirty="0" smtClean="0"/>
              <a:t>. Как это вычислить?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72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Собственная </a:t>
            </a:r>
            <a:r>
              <a:rPr lang="ru-RU" b="1" dirty="0" err="1" smtClean="0">
                <a:solidFill>
                  <a:schemeClr val="tx2"/>
                </a:solidFill>
              </a:rPr>
              <a:t>медиасреда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Например, создав в аудитории собственную </a:t>
            </a:r>
            <a:r>
              <a:rPr lang="ru-RU" dirty="0" err="1" smtClean="0"/>
              <a:t>медиасреду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Именно по такому принципу строились мои семинарские занятия со студентами 3 курса отделения </a:t>
            </a:r>
            <a:r>
              <a:rPr lang="ru-RU" dirty="0" smtClean="0"/>
              <a:t>международной </a:t>
            </a:r>
            <a:r>
              <a:rPr lang="ru-RU" dirty="0" smtClean="0"/>
              <a:t>журналистики в рамках курса «Теория и практика </a:t>
            </a:r>
            <a:r>
              <a:rPr lang="ru-RU" dirty="0" smtClean="0"/>
              <a:t>СМИ»</a:t>
            </a:r>
          </a:p>
          <a:p>
            <a:r>
              <a:rPr lang="ru-RU" dirty="0" smtClean="0"/>
              <a:t>Результаты </a:t>
            </a:r>
            <a:r>
              <a:rPr lang="ru-RU" dirty="0" smtClean="0"/>
              <a:t>этих занятий повлияли и на промежуточную аттестацию, и на оценку на </a:t>
            </a:r>
            <a:r>
              <a:rPr lang="ru-RU" dirty="0" smtClean="0"/>
              <a:t>экзамене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3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Тема занятий 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шестом семестре студенты третьего курса знакомились на моих занятиях с авторской колонкой как с особым видом комментария ( в рамках курса по аналитической </a:t>
            </a:r>
            <a:r>
              <a:rPr lang="ru-RU" dirty="0" smtClean="0"/>
              <a:t>журналистике)</a:t>
            </a:r>
          </a:p>
          <a:p>
            <a:r>
              <a:rPr lang="ru-RU" dirty="0" smtClean="0"/>
              <a:t>После </a:t>
            </a:r>
            <a:r>
              <a:rPr lang="ru-RU" dirty="0" smtClean="0"/>
              <a:t>мастер-класса, подготовленного мной на эту тему, каждому было предложено время для создания собственной </a:t>
            </a:r>
            <a:r>
              <a:rPr lang="ru-RU" dirty="0" smtClean="0"/>
              <a:t>колонки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7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Деловая игра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колонки были написаны и сданы, я предложила группам деловую игру, в результате которой мы бы:</a:t>
            </a:r>
          </a:p>
          <a:p>
            <a:r>
              <a:rPr lang="ru-RU" dirty="0" smtClean="0"/>
              <a:t>А) создали в аудитории собственную </a:t>
            </a:r>
            <a:r>
              <a:rPr lang="ru-RU" dirty="0" err="1" smtClean="0"/>
              <a:t>медиасреду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каждый создатель колонки получил бы непредвзятую оценку своего произведения со стороны </a:t>
            </a:r>
            <a:r>
              <a:rPr lang="ru-RU" dirty="0" smtClean="0"/>
              <a:t>аудитории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84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Как снизить субъективность оценки?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Вопрос оценки журналистского творчества самый сложный и спорный, так как высока степень субъективности восприятия как автора, так и его </a:t>
            </a:r>
            <a:r>
              <a:rPr lang="ru-RU" dirty="0" smtClean="0"/>
              <a:t>произведения</a:t>
            </a:r>
          </a:p>
          <a:p>
            <a:r>
              <a:rPr lang="ru-RU" dirty="0" smtClean="0"/>
              <a:t>Поэтому </a:t>
            </a:r>
            <a:r>
              <a:rPr lang="ru-RU" dirty="0" smtClean="0"/>
              <a:t>я предложила в рамках занятия создать максимально приближенную к реальной  жизни среду: только автор и его читатели. Никаких студентов, друзей, </a:t>
            </a:r>
            <a:r>
              <a:rPr lang="ru-RU" dirty="0" err="1" smtClean="0"/>
              <a:t>одногруппников</a:t>
            </a:r>
            <a:r>
              <a:rPr lang="ru-RU" dirty="0" smtClean="0"/>
              <a:t> и преподавателей.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467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Правила деловой игры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Таким образом, все колонки получили порядковый номер и статус «колонка обозревателя в издании, рассчитанном на вашу целевую аудиторию»</a:t>
            </a:r>
          </a:p>
          <a:p>
            <a:r>
              <a:rPr lang="ru-RU" dirty="0" smtClean="0"/>
              <a:t>А все студенты стали той самой целевой аудиторией. Их задача заключалась в следующем: оценить по 10-бальной шкале каждую колонку, которую я зачитывала без указания авторства, а лишь под определенным, известным только мне, порядковым </a:t>
            </a:r>
            <a:r>
              <a:rPr lang="ru-RU" dirty="0" smtClean="0"/>
              <a:t>номером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37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Результаты деловой игры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Мы проводили такую игру дважды, зачитывая по десять авторских </a:t>
            </a:r>
            <a:r>
              <a:rPr lang="ru-RU" dirty="0" smtClean="0"/>
              <a:t>колонок </a:t>
            </a:r>
            <a:endParaRPr lang="ru-RU" dirty="0" smtClean="0"/>
          </a:p>
          <a:p>
            <a:r>
              <a:rPr lang="ru-RU" dirty="0" smtClean="0"/>
              <a:t>По результатам подсчета баллов выявлялись 3 победителя и 3, условно говоря, </a:t>
            </a:r>
            <a:r>
              <a:rPr lang="ru-RU" dirty="0" smtClean="0"/>
              <a:t>аутсайдера </a:t>
            </a:r>
            <a:endParaRPr lang="ru-RU" dirty="0" smtClean="0"/>
          </a:p>
          <a:p>
            <a:r>
              <a:rPr lang="ru-RU" dirty="0" smtClean="0"/>
              <a:t>Далее открывались имена авторов лучших </a:t>
            </a:r>
            <a:r>
              <a:rPr lang="ru-RU" dirty="0" smtClean="0"/>
              <a:t>колонок, </a:t>
            </a:r>
            <a:r>
              <a:rPr lang="ru-RU" dirty="0" smtClean="0"/>
              <a:t>и я, разбирая колонку, объясняла, какие механизмы позволили ей подняться в топ в своей целевой </a:t>
            </a:r>
            <a:r>
              <a:rPr lang="ru-RU" dirty="0" smtClean="0"/>
              <a:t>аудитории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94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Что делать с отстающими?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Все, чьи колонки оказались на последних местах, также попросили разобрать их </a:t>
            </a:r>
            <a:r>
              <a:rPr lang="ru-RU" dirty="0" smtClean="0"/>
              <a:t>произведения и объяснить причины </a:t>
            </a:r>
            <a:r>
              <a:rPr lang="ru-RU" dirty="0" smtClean="0"/>
              <a:t>неудачи (публично либо один на один с преподавателем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Практически каждый из «</a:t>
            </a:r>
            <a:r>
              <a:rPr lang="ru-RU" dirty="0" err="1" smtClean="0"/>
              <a:t>несправившихся</a:t>
            </a:r>
            <a:r>
              <a:rPr lang="ru-RU" dirty="0" smtClean="0"/>
              <a:t>» получил возможность создать новый продукт в этом жанре и попасть на второй тур деловой игры по </a:t>
            </a:r>
            <a:r>
              <a:rPr lang="ru-RU" dirty="0" smtClean="0"/>
              <a:t>колонкам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680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631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Творческие решения  организации  промежуточной аттестации</vt:lpstr>
      <vt:lpstr>От  текста к медиапродукту</vt:lpstr>
      <vt:lpstr>Собственная медиасреда</vt:lpstr>
      <vt:lpstr>Тема занятий  </vt:lpstr>
      <vt:lpstr>Деловая игра</vt:lpstr>
      <vt:lpstr>Как снизить субъективность оценки? </vt:lpstr>
      <vt:lpstr>Правила деловой игры</vt:lpstr>
      <vt:lpstr>Результаты деловой игры</vt:lpstr>
      <vt:lpstr>Что делать с отстающими?</vt:lpstr>
      <vt:lpstr>Дополнительные стимулы</vt:lpstr>
      <vt:lpstr>Скриншот опубликованной колонки</vt:lpstr>
      <vt:lpstr>Итоги такой работы для студентов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решения организации промежуточной аттестации</dc:title>
  <dc:creator>Сергей</dc:creator>
  <cp:lastModifiedBy>l.feshchenko</cp:lastModifiedBy>
  <cp:revision>9</cp:revision>
  <dcterms:created xsi:type="dcterms:W3CDTF">2012-06-19T07:14:07Z</dcterms:created>
  <dcterms:modified xsi:type="dcterms:W3CDTF">2012-06-23T12:24:53Z</dcterms:modified>
</cp:coreProperties>
</file>