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587274B-9E7B-427F-9AE3-BB4D4019BE99}" type="datetimeFigureOut">
              <a:rPr lang="ru-RU" smtClean="0"/>
              <a:t>12.05.2012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09E474-D9E7-4F86-A1C7-FC6ED7D0EC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142984"/>
            <a:ext cx="7500990" cy="184785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Конкурсное задание агентства «</a:t>
            </a:r>
            <a:r>
              <a:rPr lang="en-GB" sz="3600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Eventum</a:t>
            </a:r>
            <a:r>
              <a:rPr lang="en-GB" sz="36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+mn-lt"/>
              </a:rPr>
              <a:t>Premo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</a:rPr>
              <a:t>»</a:t>
            </a:r>
            <a:endParaRPr lang="ru-RU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6072206"/>
            <a:ext cx="5429288" cy="50006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Мария Кузнецова, 2 курс, </a:t>
            </a:r>
            <a:r>
              <a:rPr lang="ru-RU" sz="1800" dirty="0" smtClean="0">
                <a:solidFill>
                  <a:schemeClr val="tx1"/>
                </a:solidFill>
              </a:rPr>
              <a:t>Реклама, </a:t>
            </a:r>
            <a:r>
              <a:rPr lang="ru-RU" sz="1800" dirty="0" smtClean="0">
                <a:solidFill>
                  <a:schemeClr val="tx1"/>
                </a:solidFill>
              </a:rPr>
              <a:t>10 группа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8229600" cy="92867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Аудитория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5003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Бизнес-сообщество, в первую очередь собственники компаний или руководители. Целесообразно разбить на 2 подгруппы: </a:t>
            </a:r>
          </a:p>
          <a:p>
            <a:pPr>
              <a:buNone/>
            </a:pPr>
            <a:endParaRPr lang="ru-RU" sz="2400" dirty="0" smtClean="0"/>
          </a:p>
          <a:p>
            <a:pPr lvl="2">
              <a:buClrTx/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Мужчины, 30 лет и старше, идущие в ногу со временем, предпочитают качественные товары и услуги, ориентируются на долгосрочное партнерство;</a:t>
            </a:r>
          </a:p>
          <a:p>
            <a:pPr lvl="2">
              <a:buClrTx/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Женщины, старше 27 лет, активные, интересующиеся модой, искусством; посещают светские мероприятия, выставки, показы.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143512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Повысить известность агентства в </a:t>
            </a:r>
            <a:r>
              <a:rPr lang="ru-RU" sz="2000" dirty="0" err="1" smtClean="0"/>
              <a:t>бизнес-кругах</a:t>
            </a:r>
            <a:r>
              <a:rPr lang="ru-RU" sz="2000" dirty="0" smtClean="0"/>
              <a:t>, укрепить имидж агентства как лидера в своей сфере 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4286256"/>
            <a:ext cx="8229600" cy="92867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Задача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Печатные СМИ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788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Несмотря на активное развитие и распространение </a:t>
            </a:r>
            <a:r>
              <a:rPr lang="ru-RU" sz="1600" dirty="0" err="1" smtClean="0"/>
              <a:t>интернет-технологий</a:t>
            </a:r>
            <a:r>
              <a:rPr lang="ru-RU" sz="1600" dirty="0" smtClean="0"/>
              <a:t> продвижения товаров и услуг, не стоит забывать и об «испытанных» средствах </a:t>
            </a:r>
            <a:r>
              <a:rPr lang="en-US" sz="1600" dirty="0" smtClean="0"/>
              <a:t>PR </a:t>
            </a:r>
            <a:r>
              <a:rPr lang="ru-RU" sz="1600" dirty="0" smtClean="0"/>
              <a:t>таких как печатные СМИ. Тем более что в бизнес среде, на которую ориентируется агентство, влияние печатных носителей по прежнему велико. </a:t>
            </a:r>
            <a:r>
              <a:rPr lang="ru-RU" sz="1600" dirty="0" smtClean="0"/>
              <a:t>Агентство активно освещается в прессе и имеет</a:t>
            </a:r>
            <a:r>
              <a:rPr lang="ru-RU" sz="1600" dirty="0" smtClean="0"/>
              <a:t> собственное издание. Но что можно сделать еще?</a:t>
            </a:r>
          </a:p>
          <a:p>
            <a:pPr>
              <a:buNone/>
            </a:pPr>
            <a:endParaRPr lang="ru-RU" sz="1600" dirty="0"/>
          </a:p>
          <a:p>
            <a:pPr lvl="2">
              <a:buClrTx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Увеличить число </a:t>
            </a:r>
            <a:r>
              <a:rPr lang="ru-RU" sz="1600" dirty="0" err="1" smtClean="0">
                <a:solidFill>
                  <a:schemeClr val="tx1"/>
                </a:solidFill>
              </a:rPr>
              <a:t>популяризационных</a:t>
            </a:r>
            <a:r>
              <a:rPr lang="ru-RU" sz="1600" dirty="0" smtClean="0">
                <a:solidFill>
                  <a:schemeClr val="tx1"/>
                </a:solidFill>
              </a:rPr>
              <a:t> статей в специализированных изданиях о маркетинге, рекламе и </a:t>
            </a:r>
            <a:r>
              <a:rPr lang="en-US" sz="1600" dirty="0" smtClean="0">
                <a:solidFill>
                  <a:schemeClr val="tx1"/>
                </a:solidFill>
              </a:rPr>
              <a:t>PR</a:t>
            </a:r>
            <a:r>
              <a:rPr lang="ru-RU" sz="1600" dirty="0" smtClean="0">
                <a:solidFill>
                  <a:schemeClr val="tx1"/>
                </a:solidFill>
              </a:rPr>
              <a:t>, а также в изданиях о бизнесе. Статьи могут рассказывать об отдельных членах коллектива (тем более есть что о них написать);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 том, что вдохновило агентство на то или иное </a:t>
            </a:r>
            <a:r>
              <a:rPr lang="ru-RU" sz="1600" dirty="0" err="1" smtClean="0">
                <a:solidFill>
                  <a:schemeClr val="tx1"/>
                </a:solidFill>
              </a:rPr>
              <a:t>креативное</a:t>
            </a:r>
            <a:r>
              <a:rPr lang="ru-RU" sz="1600" dirty="0" smtClean="0">
                <a:solidFill>
                  <a:schemeClr val="tx1"/>
                </a:solidFill>
              </a:rPr>
              <a:t> решение; об интересных, еще пока неизвестных широкой общественности фактах из истории агентства. </a:t>
            </a:r>
          </a:p>
          <a:p>
            <a:pPr lvl="2">
              <a:buAutoNum type="arabicPeriod"/>
            </a:pPr>
            <a:endParaRPr lang="ru-RU" sz="1600" dirty="0" smtClean="0">
              <a:solidFill>
                <a:schemeClr val="tx1"/>
              </a:solidFill>
            </a:endParaRPr>
          </a:p>
          <a:p>
            <a:pPr lvl="2">
              <a:buClrTx/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Вести «страничку откликов» в каком-либо журнале на тему мероприятий и их организации. Сюда может входить выражение мнения о состоявшихся мероприятиях или какие-то предположения и ожидания по поводу предстоящих.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Приложение для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AppStore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Агентство уже имеет успешный опыт работы с приложениями. Возможно создание как рабочих, так и развлекательных приложений:</a:t>
            </a:r>
          </a:p>
          <a:p>
            <a:pPr>
              <a:buNone/>
            </a:pPr>
            <a:endParaRPr lang="ru-RU" sz="2000" dirty="0" smtClean="0"/>
          </a:p>
          <a:p>
            <a:pPr marL="1072134" lvl="2" indent="-514350">
              <a:buClrTx/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Рекомендации мест (рестораны, выставочные пространства), подходящих для деловых ужинов, </a:t>
            </a:r>
            <a:r>
              <a:rPr lang="ru-RU" sz="2000" dirty="0" err="1" smtClean="0">
                <a:solidFill>
                  <a:schemeClr val="tx1"/>
                </a:solidFill>
              </a:rPr>
              <a:t>полуформальных</a:t>
            </a:r>
            <a:r>
              <a:rPr lang="ru-RU" sz="2000" dirty="0" smtClean="0">
                <a:solidFill>
                  <a:schemeClr val="tx1"/>
                </a:solidFill>
              </a:rPr>
              <a:t> встреч, презентаций с постоянным мониторингом открывающихся</a:t>
            </a:r>
          </a:p>
          <a:p>
            <a:pPr marL="1072134" lvl="2" indent="-514350">
              <a:buClrTx/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 помощью камеры: наводим ее на пространство любой комнаты и можем добавлять разные предметы, ассоциирующиеся с мероприятиями (банкетный стол, элементы украшения, сцена и т.д.)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Рекламная кампания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/>
          </a:bodyPr>
          <a:lstStyle/>
          <a:p>
            <a:pPr marL="514350" indent="-514350">
              <a:buClrTx/>
              <a:buAutoNum type="arabicPeriod"/>
            </a:pPr>
            <a:r>
              <a:rPr lang="ru-RU" sz="2000" dirty="0" smtClean="0"/>
              <a:t>Выбор «лица» агентства. В качестве такого должна выступать публичная персона, желательно известная как ведущий (ведущая) мероприятий разного уровня</a:t>
            </a:r>
          </a:p>
          <a:p>
            <a:pPr marL="514350" indent="-514350">
              <a:buClrTx/>
              <a:buAutoNum type="arabicPeriod"/>
            </a:pPr>
            <a:r>
              <a:rPr lang="ru-RU" sz="2000" dirty="0" smtClean="0"/>
              <a:t>Предполагается создание макетов печатной рекламы в журналах (</a:t>
            </a:r>
            <a:r>
              <a:rPr lang="ru-RU" sz="2000" dirty="0" smtClean="0"/>
              <a:t>журналы издательского дома «Коммерсант», «</a:t>
            </a:r>
            <a:r>
              <a:rPr lang="en-GB" sz="2000" dirty="0" smtClean="0"/>
              <a:t>Forbes»</a:t>
            </a:r>
            <a:r>
              <a:rPr lang="ru-RU" sz="2000" dirty="0" smtClean="0"/>
              <a:t>, с учетом женской аудитории «Афиша», «</a:t>
            </a:r>
            <a:r>
              <a:rPr lang="en-GB" sz="2000" dirty="0" smtClean="0"/>
              <a:t>Vogue</a:t>
            </a:r>
            <a:r>
              <a:rPr lang="ru-RU" sz="2000" dirty="0" smtClean="0"/>
              <a:t>» и другие)</a:t>
            </a:r>
          </a:p>
          <a:p>
            <a:pPr marL="514350" indent="-514350">
              <a:buClrTx/>
              <a:buFont typeface="Arial" pitchFamily="34" charset="0"/>
              <a:buAutoNum type="arabicPeriod"/>
            </a:pPr>
            <a:r>
              <a:rPr lang="ru-RU" sz="2000" dirty="0" smtClean="0"/>
              <a:t>Печатные материалы, размещенные на с</a:t>
            </a:r>
            <a:r>
              <a:rPr lang="ru-RU" sz="2000" dirty="0" smtClean="0"/>
              <a:t>тойках с информацией в элитных </a:t>
            </a:r>
            <a:r>
              <a:rPr lang="ru-RU" sz="2000" dirty="0" err="1" smtClean="0"/>
              <a:t>бизнес-центрах</a:t>
            </a:r>
            <a:r>
              <a:rPr lang="ru-RU" sz="2000" dirty="0" smtClean="0"/>
              <a:t>, возможно - гостиницах.</a:t>
            </a:r>
            <a:endParaRPr lang="ru-RU" sz="2000" dirty="0" smtClean="0"/>
          </a:p>
          <a:p>
            <a:pPr marL="514350" indent="-514350">
              <a:buClrTx/>
              <a:buAutoNum type="arabicPeriod"/>
            </a:pPr>
            <a:r>
              <a:rPr lang="ru-RU" sz="2000" dirty="0" smtClean="0"/>
              <a:t>Съемка ролика и размещение на официальных каналах в Интернете</a:t>
            </a:r>
          </a:p>
          <a:p>
            <a:pPr marL="514350" indent="-514350">
              <a:buClrTx/>
              <a:buAutoNum type="arabicPeriod"/>
            </a:pPr>
            <a:r>
              <a:rPr lang="ru-RU" sz="2000" dirty="0" smtClean="0"/>
              <a:t>Размещение баннера в Интернете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  <a:latin typeface="+mn-lt"/>
              </a:rPr>
              <a:t>Имиджевый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 ролик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Агентство предоставляет очень интересную услугу – проведение корпоративного мероприятия в форме мюзикла. Можно использовать свою же технологию, сняв ролик о работе сотрудников. Ролик начинается как музыкальный клип на известную песню из мюзикла (костюмы, соответствующая атмосфера), переходящий в обычную обстановку офиса.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Основная идея состоит в том, что мы переживаем каждый проект, который делаем, и вкладываем в него не только силы и идеи, но и всю душу.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Прямое взаимодействие с клиентами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71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  Речь идет как о настоящих, так и потенциальных клиентах. Высокое внимание надо уделать постоянной связи с ними: поздравления на праздники, еще лучше – поздравления с какими-либо достижениями, приглашения на мероприятия. Это будет свидетельствовать о том, что клиент действительно интересен агентству, и как следствие, возрастет доверие со стороны клиента.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Эффективно проведение разного рода мероприятий, причем здесь стоит уделить отдельное внимание каждой из подгрупп аудитории. Женщины более эмоциональны, поэтому и воздействие надо оказывать больше на эмоции (например, организация закрытого показа какого-либо фильма, модная выставка – «бизнес-девичник»). Мужчины более консервативны, но тем не менее с ними тоже нельзя вести только сухие беседы. Учитывая, что агентство много работает с автомобильным сектором, возможно организовать заезды на картах.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Не стоит забывать и о непосредственных встречах с партнерами.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Мероприятия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Поддержка социальных мероприятий. Это должно заинтересовать государственные, правительственные структуры. Также может быть интересно организациям с развитой концепцией социальной ответственности, отделениям зарубежных корпораций.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Благотворительность. Этот пункт касается в первую очередь повышения репутации агентства, лояльного и уважительного отношения к его деятельности. Кроме того, в благотворительных мероприятиях часто принимают участие деятели культуры, кино, шоу-бизнеса, с которыми можно завязать контакты.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rgbClr val="000000"/>
      </a:dk1>
      <a:lt1>
        <a:srgbClr val="F8F8F8"/>
      </a:lt1>
      <a:dk2>
        <a:srgbClr val="FFFCFB"/>
      </a:dk2>
      <a:lt2>
        <a:srgbClr val="F8F8F8"/>
      </a:lt2>
      <a:accent1>
        <a:srgbClr val="E42A00"/>
      </a:accent1>
      <a:accent2>
        <a:srgbClr val="E42A0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388</TotalTime>
  <Words>721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Конкурсное задание агентства «Eventum Premo»</vt:lpstr>
      <vt:lpstr>Аудитория</vt:lpstr>
      <vt:lpstr>Печатные СМИ</vt:lpstr>
      <vt:lpstr>Приложение для AppStore</vt:lpstr>
      <vt:lpstr>Рекламная кампания</vt:lpstr>
      <vt:lpstr>Имиджевый ролик</vt:lpstr>
      <vt:lpstr>Прямое взаимодействие с клиентами</vt:lpstr>
      <vt:lpstr>Мероприятия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38</cp:revision>
  <dcterms:created xsi:type="dcterms:W3CDTF">2012-05-12T13:10:33Z</dcterms:created>
  <dcterms:modified xsi:type="dcterms:W3CDTF">2012-05-12T19:39:05Z</dcterms:modified>
</cp:coreProperties>
</file>