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37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2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94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14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093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953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853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78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32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249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3059-B0E7-464D-83C3-07B701BB12AA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4830B-33AA-48CC-844C-96E03E2B1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3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ПОЛОЖЕНИЕ</a:t>
            </a:r>
            <a:br>
              <a:rPr lang="ru-RU" dirty="0" smtClean="0"/>
            </a:br>
            <a:r>
              <a:rPr lang="ru-RU" dirty="0" smtClean="0"/>
              <a:t>о профессиональном досье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/>
          </a:bodyPr>
          <a:lstStyle/>
          <a:p>
            <a:r>
              <a:rPr lang="ru-RU" dirty="0" smtClean="0"/>
              <a:t>Игорь Николаевич БЛОХИН, профессор кафедры теории журналистики и массовых коммуникаций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Положение о профессиональном досье </a:t>
            </a:r>
            <a:r>
              <a:rPr lang="ru-RU" b="1" dirty="0" smtClean="0">
                <a:solidFill>
                  <a:srgbClr val="FF0000"/>
                </a:solidFill>
              </a:rPr>
              <a:t>студента ФЖ СПбГУ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7400" b="1" dirty="0" smtClean="0"/>
              <a:t>Профессиональное </a:t>
            </a:r>
            <a:r>
              <a:rPr lang="ru-RU" sz="7400" b="1" dirty="0"/>
              <a:t>досье – совокупность публикаций (эфирных выпусков) </a:t>
            </a:r>
            <a:r>
              <a:rPr lang="ru-RU" sz="7400" b="1" dirty="0">
                <a:solidFill>
                  <a:srgbClr val="FF0000"/>
                </a:solidFill>
              </a:rPr>
              <a:t>в СМИ</a:t>
            </a:r>
            <a:r>
              <a:rPr lang="ru-RU" sz="7400" b="1" dirty="0"/>
              <a:t>,  учебных и </a:t>
            </a:r>
            <a:r>
              <a:rPr lang="ru-RU" sz="7400" b="1" dirty="0">
                <a:solidFill>
                  <a:srgbClr val="FF0000"/>
                </a:solidFill>
              </a:rPr>
              <a:t>научных </a:t>
            </a:r>
            <a:r>
              <a:rPr lang="ru-RU" sz="7400" b="1" dirty="0"/>
              <a:t>материалов, подготовленных </a:t>
            </a:r>
            <a:r>
              <a:rPr lang="ru-RU" sz="7400" b="1" dirty="0" smtClean="0">
                <a:solidFill>
                  <a:srgbClr val="FF0000"/>
                </a:solidFill>
              </a:rPr>
              <a:t>студентом </a:t>
            </a:r>
            <a:r>
              <a:rPr lang="ru-RU" sz="7400" b="1" dirty="0" smtClean="0"/>
              <a:t>в </a:t>
            </a:r>
            <a:r>
              <a:rPr lang="ru-RU" sz="7400" b="1" dirty="0"/>
              <a:t>период обучения на факультете и характеризующих его профессиональный потенциал</a:t>
            </a:r>
            <a:endParaRPr lang="ru-RU" sz="7400" dirty="0"/>
          </a:p>
          <a:p>
            <a:pPr marL="0" indent="0">
              <a:buNone/>
            </a:pPr>
            <a:r>
              <a:rPr lang="ru-RU" sz="7400" dirty="0"/>
              <a:t> </a:t>
            </a:r>
          </a:p>
          <a:p>
            <a:pPr marL="0" indent="0">
              <a:buNone/>
            </a:pPr>
            <a:r>
              <a:rPr lang="en-US" sz="5100" b="1" dirty="0"/>
              <a:t>I</a:t>
            </a:r>
            <a:r>
              <a:rPr lang="ru-RU" sz="5100" b="1" dirty="0"/>
              <a:t>. </a:t>
            </a:r>
            <a:r>
              <a:rPr lang="ru-RU" sz="6000" b="1" dirty="0"/>
              <a:t>ТЕХНОЛОГИЯ ФОРМИРОВАНИЯ ДОСЬЕ</a:t>
            </a:r>
            <a:endParaRPr lang="ru-RU" sz="6000" dirty="0"/>
          </a:p>
          <a:p>
            <a:pPr marL="0" indent="0">
              <a:buNone/>
            </a:pPr>
            <a:r>
              <a:rPr lang="ru-RU" sz="6000" b="1" dirty="0"/>
              <a:t> </a:t>
            </a:r>
            <a:endParaRPr lang="ru-RU" sz="6000" dirty="0"/>
          </a:p>
          <a:p>
            <a:pPr marL="0" indent="0">
              <a:buNone/>
            </a:pPr>
            <a:r>
              <a:rPr lang="ru-RU" sz="6000" dirty="0"/>
              <a:t>СТРУКТУРА</a:t>
            </a:r>
          </a:p>
          <a:p>
            <a:pPr marL="0" indent="0">
              <a:buNone/>
            </a:pPr>
            <a:r>
              <a:rPr lang="ru-RU" sz="6000" dirty="0"/>
              <a:t>- публикации в СМИ (материалы, вышедшие в эфир)</a:t>
            </a:r>
          </a:p>
          <a:p>
            <a:pPr marL="0" indent="0">
              <a:buNone/>
            </a:pPr>
            <a:r>
              <a:rPr lang="ru-RU" sz="6000" dirty="0"/>
              <a:t>- учебные материалы</a:t>
            </a:r>
          </a:p>
          <a:p>
            <a:pPr marL="0" indent="0">
              <a:buNone/>
            </a:pPr>
            <a:r>
              <a:rPr lang="ru-RU" sz="6000" dirty="0"/>
              <a:t>- научные публикации</a:t>
            </a:r>
          </a:p>
          <a:p>
            <a:pPr marL="0" indent="0">
              <a:buNone/>
            </a:pPr>
            <a:r>
              <a:rPr lang="ru-RU" sz="6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33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8984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ДОСТУП И ПОЛЬЗОВАНИЕ</a:t>
            </a:r>
          </a:p>
          <a:p>
            <a:r>
              <a:rPr lang="ru-RU" sz="2400" dirty="0"/>
              <a:t>Досье с 1-го по 4-й курс формируется и архивируется самим студентом на диске </a:t>
            </a:r>
            <a:r>
              <a:rPr lang="en-US" sz="2400" dirty="0"/>
              <a:t>DVD</a:t>
            </a:r>
            <a:r>
              <a:rPr lang="ru-RU" sz="2400" dirty="0"/>
              <a:t>-</a:t>
            </a:r>
            <a:r>
              <a:rPr lang="en-US" sz="2400" dirty="0"/>
              <a:t>RW</a:t>
            </a:r>
            <a:r>
              <a:rPr lang="ru-RU" sz="2400" dirty="0"/>
              <a:t>. Распечатки текстов хранятся у студента в папке «Профессиональное досье», выдаваемой на 1 курсе вместе с зачетной книжкой.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7030A0"/>
                </a:solidFill>
              </a:rPr>
              <a:t>В </a:t>
            </a:r>
            <a:r>
              <a:rPr lang="ru-RU" sz="2400" dirty="0">
                <a:solidFill>
                  <a:srgbClr val="7030A0"/>
                </a:solidFill>
              </a:rPr>
              <a:t>конце 2, 3, 4 семестра преподаватель, ведущий практические занятия, сдает диск с файлами досье своей группы зав. </a:t>
            </a:r>
            <a:r>
              <a:rPr lang="ru-RU" sz="2400" dirty="0" err="1">
                <a:solidFill>
                  <a:srgbClr val="7030A0"/>
                </a:solidFill>
              </a:rPr>
              <a:t>межкафедральной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медиатекой</a:t>
            </a:r>
            <a:r>
              <a:rPr lang="ru-RU" sz="2400" dirty="0">
                <a:solidFill>
                  <a:srgbClr val="7030A0"/>
                </a:solidFill>
              </a:rPr>
              <a:t> (см. должностную инструкцию). В конце 5, 6, 7, 8 семестров преподаватель сдает диск секретарю кафедры.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ОТЧЕТНОСТЬ</a:t>
            </a:r>
          </a:p>
          <a:p>
            <a:r>
              <a:rPr lang="ru-RU" sz="2400" dirty="0"/>
              <a:t>Досье является частью промежуточной аттестации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по </a:t>
            </a:r>
            <a:r>
              <a:rPr lang="ru-RU" sz="2400" dirty="0">
                <a:solidFill>
                  <a:srgbClr val="FF0000"/>
                </a:solidFill>
              </a:rPr>
              <a:t>профессиональным дисциплинам. </a:t>
            </a:r>
          </a:p>
        </p:txBody>
      </p:sp>
    </p:spTree>
    <p:extLst>
      <p:ext uri="{BB962C8B-B14F-4D97-AF65-F5344CB8AC3E}">
        <p14:creationId xmlns:p14="http://schemas.microsoft.com/office/powerpoint/2010/main" xmlns="" val="37616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20891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ПРЕЗЕНТАЦИЯ</a:t>
            </a:r>
            <a:endParaRPr lang="ru-RU" sz="2000" dirty="0"/>
          </a:p>
          <a:p>
            <a:r>
              <a:rPr lang="ru-RU" sz="2000" dirty="0">
                <a:solidFill>
                  <a:srgbClr val="FF0000"/>
                </a:solidFill>
              </a:rPr>
              <a:t>Презентация досье проводится на кафедре </a:t>
            </a:r>
            <a:r>
              <a:rPr lang="ru-RU" sz="2000" dirty="0" err="1">
                <a:solidFill>
                  <a:srgbClr val="FF0000"/>
                </a:solidFill>
              </a:rPr>
              <a:t>профилизации</a:t>
            </a:r>
            <a:r>
              <a:rPr lang="ru-RU" sz="2000" dirty="0">
                <a:solidFill>
                  <a:srgbClr val="FF0000"/>
                </a:solidFill>
              </a:rPr>
              <a:t> в рамках дифференцированного зачета по дисциплинам «Творческий практикум» для студентов очной формы обучения и «Преддипломная практика» для студентов очно-заочной и заочной форм обучения.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Презентация </a:t>
            </a:r>
            <a:r>
              <a:rPr lang="ru-RU" sz="2000" dirty="0"/>
              <a:t>включает в себя демонстрацию только опубликованных текстов, фотографий и т. д., вышедших в эфир сюжетов, передач (обязательный минимум определяет кафедра с учетом специфики </a:t>
            </a:r>
            <a:r>
              <a:rPr lang="ru-RU" sz="2000" dirty="0" err="1">
                <a:solidFill>
                  <a:srgbClr val="FF0000"/>
                </a:solidFill>
              </a:rPr>
              <a:t>профилизации</a:t>
            </a:r>
            <a:r>
              <a:rPr lang="ru-RU" sz="2000" dirty="0"/>
              <a:t>). По итогам обсуждения презентации кафедра представляет в ГАК заключение, которое учитывается при выставлении экзаменационной оценки. </a:t>
            </a:r>
          </a:p>
          <a:p>
            <a:r>
              <a:rPr lang="ru-RU" sz="2000" dirty="0"/>
              <a:t> </a:t>
            </a:r>
          </a:p>
          <a:p>
            <a:r>
              <a:rPr lang="ru-RU" sz="2000" b="1" dirty="0"/>
              <a:t>Предложения по содержанию досье</a:t>
            </a:r>
            <a:endParaRPr lang="ru-RU" sz="2000" dirty="0"/>
          </a:p>
          <a:p>
            <a:r>
              <a:rPr lang="ru-RU" sz="2000" dirty="0"/>
              <a:t>Требования к объемам, формам и жанрам определяются кафедрами </a:t>
            </a:r>
            <a:r>
              <a:rPr lang="ru-RU" sz="2000" dirty="0" err="1"/>
              <a:t>профилизации</a:t>
            </a:r>
            <a:r>
              <a:rPr lang="ru-RU" sz="2000" dirty="0"/>
              <a:t> в соответствии с объемами учебной нагрузки по профессиональным дисциплинам. Данные требования должны быть отражены в рабочих планах.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2255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Правила </a:t>
            </a:r>
            <a:r>
              <a:rPr lang="ru-RU" b="1" dirty="0"/>
              <a:t>обучения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500" dirty="0"/>
              <a:t>8.1. Профессиональное досье позволяет в достаточной степени оценить творческий потенциал и профессиональные навыки студента выпускного курса</a:t>
            </a:r>
            <a:r>
              <a:rPr lang="ru-RU" sz="4500" dirty="0">
                <a:solidFill>
                  <a:srgbClr val="7030A0"/>
                </a:solidFill>
              </a:rPr>
              <a:t>,</a:t>
            </a:r>
            <a:r>
              <a:rPr lang="ru-RU" sz="4500" dirty="0"/>
              <a:t> </a:t>
            </a:r>
            <a:r>
              <a:rPr lang="ru-RU" sz="4500" dirty="0">
                <a:solidFill>
                  <a:srgbClr val="7030A0"/>
                </a:solidFill>
              </a:rPr>
              <a:t>обучающегося по направлению подготовки 030600 – журналистика (</a:t>
            </a:r>
            <a:r>
              <a:rPr lang="ru-RU" sz="4500" dirty="0" err="1">
                <a:solidFill>
                  <a:srgbClr val="7030A0"/>
                </a:solidFill>
              </a:rPr>
              <a:t>бакалавриат</a:t>
            </a:r>
            <a:r>
              <a:rPr lang="ru-RU" sz="4500" dirty="0">
                <a:solidFill>
                  <a:srgbClr val="7030A0"/>
                </a:solidFill>
              </a:rPr>
              <a:t>)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r>
              <a:rPr lang="ru-RU" sz="4500" dirty="0" smtClean="0"/>
              <a:t>8.2</a:t>
            </a:r>
            <a:r>
              <a:rPr lang="ru-RU" sz="4500" dirty="0"/>
              <a:t>. Профессиональное досье представляет собой ком</a:t>
            </a:r>
            <a:r>
              <a:rPr lang="ru-RU" sz="4400" dirty="0"/>
              <a:t>плект публикаций в СМИ, учебной газете факультета журналистики СПбГУ, учебных материалов </a:t>
            </a:r>
            <a:r>
              <a:rPr lang="ru-RU" sz="4400" dirty="0">
                <a:solidFill>
                  <a:srgbClr val="7030A0"/>
                </a:solidFill>
              </a:rPr>
              <a:t>(с отзывом преподавателя)</a:t>
            </a:r>
            <a:r>
              <a:rPr lang="ru-RU" sz="4400" dirty="0"/>
              <a:t>, научных публикаций, творческих </a:t>
            </a:r>
            <a:r>
              <a:rPr lang="ru-RU" sz="4400" dirty="0" smtClean="0"/>
              <a:t>работ.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Перечень </a:t>
            </a:r>
            <a:r>
              <a:rPr lang="ru-RU" sz="4400" dirty="0">
                <a:solidFill>
                  <a:srgbClr val="FF0000"/>
                </a:solidFill>
              </a:rPr>
              <a:t>обязательных </a:t>
            </a:r>
            <a:r>
              <a:rPr lang="ru-RU" sz="4400" dirty="0"/>
              <a:t>материалов, составляющих творческое досье, определяет кафедра </a:t>
            </a:r>
            <a:r>
              <a:rPr lang="ru-RU" sz="4400" dirty="0" err="1">
                <a:solidFill>
                  <a:srgbClr val="FF0000"/>
                </a:solidFill>
              </a:rPr>
              <a:t>профилизации</a:t>
            </a:r>
            <a:r>
              <a:rPr lang="ru-RU" sz="4400" dirty="0"/>
              <a:t>.</a:t>
            </a:r>
          </a:p>
          <a:p>
            <a:pPr marL="0" indent="0">
              <a:buNone/>
            </a:pPr>
            <a:r>
              <a:rPr lang="ru-RU" sz="4400" dirty="0"/>
              <a:t>8.3. Наличие профессионального досье является обязательной частью программы  </a:t>
            </a:r>
            <a:r>
              <a:rPr lang="ru-RU" sz="4400" dirty="0">
                <a:solidFill>
                  <a:srgbClr val="FF0000"/>
                </a:solidFill>
              </a:rPr>
              <a:t>дисциплин «Творческий практикум» для студентов очной формы обучения и «Преддипломная практика» для студентов очно-заочной и заочной форм обучения </a:t>
            </a:r>
            <a:r>
              <a:rPr lang="ru-RU" sz="4400" dirty="0"/>
              <a:t>и, следовательно, условием получения положительной аттестации студентов выпускных курсов по вышеназванным дисциплинам.</a:t>
            </a:r>
          </a:p>
          <a:p>
            <a:pPr marL="0" indent="0">
              <a:buNone/>
            </a:pPr>
            <a:r>
              <a:rPr lang="ru-RU" sz="4400" dirty="0"/>
              <a:t>8.4. Презентация профессиональных досье дипломников проводится </a:t>
            </a:r>
            <a:r>
              <a:rPr lang="ru-RU" sz="4400" dirty="0" smtClean="0"/>
              <a:t>на </a:t>
            </a:r>
            <a:r>
              <a:rPr lang="ru-RU" sz="4400" dirty="0"/>
              <a:t>кафедрах </a:t>
            </a:r>
            <a:r>
              <a:rPr lang="ru-RU" sz="4400" dirty="0" err="1" smtClean="0">
                <a:solidFill>
                  <a:srgbClr val="FF0000"/>
                </a:solidFill>
              </a:rPr>
              <a:t>профилизации</a:t>
            </a:r>
            <a:r>
              <a:rPr lang="ru-RU" sz="4400" dirty="0" smtClean="0">
                <a:solidFill>
                  <a:srgbClr val="FF0000"/>
                </a:solidFill>
              </a:rPr>
              <a:t> в сроки отчетности по дисциплинам «Творческий практикум» для студентов очной формы обучения и «Преддипломная практика» для студентов очно-заочной и заочной форм обучения. По итогам обсуждения презентации кафедра представляет в ГАК заключение, которое учитывается при выставлении экзаменационной оценки. </a:t>
            </a:r>
          </a:p>
          <a:p>
            <a:pPr marL="0" indent="0">
              <a:buNone/>
            </a:pP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07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388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ПОЛОЖЕНИЕ о профессиональном досье</vt:lpstr>
      <vt:lpstr>Положение о профессиональном досье студента ФЖ СПбГУ</vt:lpstr>
      <vt:lpstr>Слайд 3</vt:lpstr>
      <vt:lpstr>Слайд 4</vt:lpstr>
      <vt:lpstr>  Правила обучения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 профессиональном досье студента ФЖ СПбГУ</dc:title>
  <dc:creator>Игорь</dc:creator>
  <cp:lastModifiedBy>l.feshchenko</cp:lastModifiedBy>
  <cp:revision>5</cp:revision>
  <dcterms:created xsi:type="dcterms:W3CDTF">2012-02-16T10:08:06Z</dcterms:created>
  <dcterms:modified xsi:type="dcterms:W3CDTF">2012-02-22T11:43:27Z</dcterms:modified>
</cp:coreProperties>
</file>