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64" r:id="rId4"/>
    <p:sldId id="258" r:id="rId5"/>
    <p:sldId id="278" r:id="rId6"/>
    <p:sldId id="261" r:id="rId7"/>
    <p:sldId id="276" r:id="rId8"/>
    <p:sldId id="263" r:id="rId9"/>
    <p:sldId id="265" r:id="rId10"/>
    <p:sldId id="269" r:id="rId11"/>
    <p:sldId id="266" r:id="rId12"/>
    <p:sldId id="267" r:id="rId13"/>
    <p:sldId id="268" r:id="rId14"/>
    <p:sldId id="279" r:id="rId15"/>
    <p:sldId id="271" r:id="rId16"/>
    <p:sldId id="273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00" autoAdjust="0"/>
  </p:normalViewPr>
  <p:slideViewPr>
    <p:cSldViewPr>
      <p:cViewPr varScale="1">
        <p:scale>
          <a:sx n="107" d="100"/>
          <a:sy n="107" d="100"/>
        </p:scale>
        <p:origin x="-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Преподавание профессиональных дисциплин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569993"/>
          </a:xfrm>
        </p:spPr>
        <p:txBody>
          <a:bodyPr>
            <a:normAutofit/>
          </a:bodyPr>
          <a:lstStyle/>
          <a:p>
            <a:r>
              <a:rPr lang="ru-RU" dirty="0" smtClean="0"/>
              <a:t>Кафедра международной </a:t>
            </a:r>
            <a:r>
              <a:rPr lang="ru-RU" dirty="0" smtClean="0"/>
              <a:t>журналистики</a:t>
            </a:r>
          </a:p>
          <a:p>
            <a:endParaRPr lang="ru-RU" dirty="0" smtClean="0"/>
          </a:p>
          <a:p>
            <a:r>
              <a:rPr lang="ru-RU" dirty="0" smtClean="0"/>
              <a:t>Алексей Юрьевич БЫКОВ, доц.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Теория и практика СМИ</a:t>
            </a:r>
          </a:p>
          <a:p>
            <a:pPr lvl="1"/>
            <a:r>
              <a:rPr lang="ru-RU" dirty="0" smtClean="0"/>
              <a:t>Художественно-публицистические жанры (российский и зарубежный опыт)</a:t>
            </a:r>
          </a:p>
          <a:p>
            <a:r>
              <a:rPr lang="ru-RU" b="1" dirty="0" smtClean="0"/>
              <a:t>Профессионально-творческие студии (продолжение)</a:t>
            </a:r>
          </a:p>
          <a:p>
            <a:pPr lvl="1"/>
            <a:r>
              <a:rPr lang="ru-RU" dirty="0" smtClean="0"/>
              <a:t>Медиа-карта мира </a:t>
            </a:r>
          </a:p>
          <a:p>
            <a:pPr lvl="1">
              <a:buNone/>
            </a:pPr>
            <a:r>
              <a:rPr lang="ru-RU" dirty="0" smtClean="0"/>
              <a:t>	(изучение истории, политического устройства и системы СМИ различных регионов мира)</a:t>
            </a:r>
          </a:p>
          <a:p>
            <a:pPr lvl="2"/>
            <a:r>
              <a:rPr lang="ru-RU" dirty="0" smtClean="0"/>
              <a:t>Центральная Азия</a:t>
            </a:r>
          </a:p>
          <a:p>
            <a:pPr lvl="2"/>
            <a:r>
              <a:rPr lang="ru-RU" dirty="0" smtClean="0"/>
              <a:t>Страны Арабского мира</a:t>
            </a:r>
          </a:p>
          <a:p>
            <a:pPr lvl="2"/>
            <a:r>
              <a:rPr lang="ru-RU" dirty="0" smtClean="0"/>
              <a:t>Южная Америка и др.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 семестр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Творческий практикум (</a:t>
            </a:r>
            <a:r>
              <a:rPr lang="ru-RU" b="1" dirty="0" err="1" smtClean="0"/>
              <a:t>внутрисеместровая</a:t>
            </a:r>
            <a:r>
              <a:rPr lang="ru-RU" b="1" dirty="0" smtClean="0"/>
              <a:t> практика)</a:t>
            </a:r>
          </a:p>
          <a:p>
            <a:pPr lvl="1"/>
            <a:r>
              <a:rPr lang="ru-RU" dirty="0" smtClean="0"/>
              <a:t>Подготовка, разбор опубликованных материалов в аналитических и художественно-публицистических жанрах</a:t>
            </a:r>
          </a:p>
          <a:p>
            <a:pPr lvl="1"/>
            <a:r>
              <a:rPr lang="ru-RU" dirty="0" smtClean="0"/>
              <a:t>Наполнение портала «1 линия»</a:t>
            </a:r>
          </a:p>
          <a:p>
            <a:pPr lvl="1"/>
            <a:endParaRPr lang="ru-RU" dirty="0" smtClean="0"/>
          </a:p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 семестр</a:t>
            </a:r>
            <a:endParaRPr lang="ru-RU" dirty="0"/>
          </a:p>
        </p:txBody>
      </p:sp>
      <p:grpSp>
        <p:nvGrpSpPr>
          <p:cNvPr id="4" name="Group 3"/>
          <p:cNvGrpSpPr/>
          <p:nvPr/>
        </p:nvGrpSpPr>
        <p:grpSpPr>
          <a:xfrm>
            <a:off x="1524000" y="4038599"/>
            <a:ext cx="7315200" cy="2057400"/>
            <a:chOff x="841342" y="3429000"/>
            <a:chExt cx="7616858" cy="2498272"/>
          </a:xfrm>
        </p:grpSpPr>
        <p:sp>
          <p:nvSpPr>
            <p:cNvPr id="5" name="Down Arrow 4"/>
            <p:cNvSpPr/>
            <p:nvPr/>
          </p:nvSpPr>
          <p:spPr>
            <a:xfrm>
              <a:off x="4419600" y="3429000"/>
              <a:ext cx="484632" cy="97840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41342" y="4648200"/>
              <a:ext cx="7616858" cy="1279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Производственная практика после третьего курса</a:t>
              </a:r>
            </a:p>
            <a:p>
              <a:pPr algn="ctr"/>
              <a:r>
                <a:rPr lang="ru-RU" dirty="0" smtClean="0"/>
                <a:t>(практика по специализации кафедры, международная тематика)</a:t>
              </a:r>
            </a:p>
            <a:p>
              <a:pPr algn="ctr"/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Теория и практика СМИ</a:t>
            </a:r>
          </a:p>
          <a:p>
            <a:pPr lvl="1"/>
            <a:r>
              <a:rPr lang="ru-RU" dirty="0" smtClean="0"/>
              <a:t>Конвергентная журналистика в России и за рубежом</a:t>
            </a:r>
          </a:p>
          <a:p>
            <a:r>
              <a:rPr lang="ru-RU" b="1" dirty="0" smtClean="0"/>
              <a:t>Творческий практикум (</a:t>
            </a:r>
            <a:r>
              <a:rPr lang="ru-RU" b="1" dirty="0" err="1" smtClean="0"/>
              <a:t>внутрисеместровая</a:t>
            </a:r>
            <a:r>
              <a:rPr lang="ru-RU" b="1" dirty="0" smtClean="0"/>
              <a:t> практика)</a:t>
            </a:r>
          </a:p>
          <a:p>
            <a:pPr lvl="1"/>
            <a:r>
              <a:rPr lang="ru-RU" dirty="0" smtClean="0"/>
              <a:t>Подготовка, разбор опубликованных на разных медиа-платформах материалов международной тематики</a:t>
            </a:r>
            <a:endParaRPr lang="ru-RU" sz="2400" dirty="0" smtClean="0"/>
          </a:p>
          <a:p>
            <a:pPr lvl="1"/>
            <a:r>
              <a:rPr lang="ru-RU" dirty="0" smtClean="0"/>
              <a:t>Наполнение портала «1 линия»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 семестр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Теория и практика СМИ</a:t>
            </a:r>
          </a:p>
          <a:p>
            <a:pPr lvl="1"/>
            <a:r>
              <a:rPr lang="ru-RU" dirty="0" smtClean="0"/>
              <a:t>Монетизация контента </a:t>
            </a:r>
          </a:p>
          <a:p>
            <a:pPr lvl="1">
              <a:buNone/>
            </a:pPr>
            <a:r>
              <a:rPr lang="ru-RU" dirty="0" smtClean="0"/>
              <a:t>	(как сделать контент издания и работу журналиста востребованной и окупаемой)</a:t>
            </a:r>
          </a:p>
          <a:p>
            <a:pPr lvl="2"/>
            <a:r>
              <a:rPr lang="ru-RU" dirty="0" smtClean="0"/>
              <a:t>монетизация контента в традиционных СМИ</a:t>
            </a:r>
            <a:endParaRPr lang="ru-RU" sz="2000" dirty="0" smtClean="0"/>
          </a:p>
          <a:p>
            <a:pPr lvl="2"/>
            <a:r>
              <a:rPr lang="ru-RU" dirty="0" smtClean="0"/>
              <a:t>продвижение </a:t>
            </a:r>
            <a:r>
              <a:rPr lang="ru-RU" dirty="0" err="1" smtClean="0"/>
              <a:t>медиапродукта</a:t>
            </a:r>
            <a:r>
              <a:rPr lang="ru-RU" dirty="0" smtClean="0"/>
              <a:t> в социальных сетях</a:t>
            </a:r>
          </a:p>
          <a:p>
            <a:pPr lvl="2"/>
            <a:r>
              <a:rPr lang="ru-RU" dirty="0" err="1" smtClean="0"/>
              <a:t>старт-ап</a:t>
            </a:r>
            <a:r>
              <a:rPr lang="ru-RU" dirty="0" smtClean="0"/>
              <a:t> и др.</a:t>
            </a:r>
          </a:p>
          <a:p>
            <a:pPr lvl="1">
              <a:buNone/>
            </a:pPr>
            <a:endParaRPr lang="ru-RU" dirty="0" smtClean="0"/>
          </a:p>
          <a:p>
            <a:pPr lvl="1"/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8 семестр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3622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Проблемно-тематическая последовательность в преподавании дисциплин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304800"/>
          <a:ext cx="8686800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762000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Цели обучения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Реализация </a:t>
                      </a:r>
                    </a:p>
                    <a:p>
                      <a:pPr algn="ctr"/>
                      <a:r>
                        <a:rPr lang="ru-RU" dirty="0" smtClean="0"/>
                        <a:t>(учебная дисциплина</a:t>
                      </a:r>
                      <a:r>
                        <a:rPr lang="ru-RU" baseline="0" dirty="0" smtClean="0"/>
                        <a:t> / семестр)</a:t>
                      </a:r>
                      <a:endParaRPr lang="ru-RU" dirty="0"/>
                    </a:p>
                  </a:txBody>
                  <a:tcPr/>
                </a:tc>
              </a:tr>
              <a:tr h="2133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Знакомство с профессией журналиста-международника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Введение</a:t>
                      </a:r>
                      <a:r>
                        <a:rPr lang="ru-RU" b="1" baseline="0" dirty="0" smtClean="0"/>
                        <a:t> в специальность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baseline="0" dirty="0" smtClean="0"/>
                        <a:t>- </a:t>
                      </a:r>
                      <a:r>
                        <a:rPr lang="ru-RU" dirty="0" smtClean="0"/>
                        <a:t>Международная журналистика в системе профессиональной деятельности – С</a:t>
                      </a:r>
                      <a:r>
                        <a:rPr lang="ru-RU" baseline="0" dirty="0" smtClean="0"/>
                        <a:t>1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baseline="0" dirty="0" smtClean="0"/>
                        <a:t>Производственная практика после 3-го курса </a:t>
                      </a:r>
                      <a:r>
                        <a:rPr lang="ru-RU" b="0" baseline="0" dirty="0" smtClean="0"/>
                        <a:t>(по специализации кафедры)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aseline="0" dirty="0" smtClean="0"/>
                        <a:t>– С6</a:t>
                      </a:r>
                    </a:p>
                  </a:txBody>
                  <a:tcPr/>
                </a:tc>
              </a:tr>
              <a:tr h="1524000">
                <a:tc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Освоение творческих методов работы журналиста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ОТДЖ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baseline="0" dirty="0" smtClean="0"/>
                        <a:t>Журналистика как творчество – С2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baseline="0" dirty="0" smtClean="0"/>
                        <a:t> Приемы подготовки журналистского материала – С1, С2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baseline="0" dirty="0" smtClean="0"/>
                        <a:t>Теория и практика СМИ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baseline="0" dirty="0" smtClean="0"/>
                        <a:t>Приемы подготовки журналистского материала – С5, С6, С7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baseline="0" dirty="0" smtClean="0"/>
                        <a:t> Монетизация контента – С8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767114"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Цели обучения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Реализация </a:t>
                      </a:r>
                    </a:p>
                    <a:p>
                      <a:pPr algn="ctr"/>
                      <a:r>
                        <a:rPr lang="ru-RU" sz="1600" dirty="0" smtClean="0"/>
                        <a:t>(учебная дисциплина</a:t>
                      </a:r>
                      <a:r>
                        <a:rPr lang="ru-RU" sz="1600" baseline="0" dirty="0" smtClean="0"/>
                        <a:t> / семестр)</a:t>
                      </a:r>
                      <a:endParaRPr lang="ru-RU" sz="1600" dirty="0"/>
                    </a:p>
                  </a:txBody>
                  <a:tcPr/>
                </a:tc>
              </a:tr>
              <a:tr h="60908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Обучение навыкам работы в журналистских жанрах (российские и зарубежные стандарты)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baseline="0" dirty="0" smtClean="0"/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/>
                        <a:t>ОТДЖ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aseline="0" dirty="0" smtClean="0"/>
                        <a:t>Информационные жанры – С1, С2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/>
                        <a:t>Учебно-ознакомительная практика после 1-го курса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baseline="0" dirty="0" smtClean="0"/>
                        <a:t>(подготовка материалов в и</a:t>
                      </a:r>
                      <a:r>
                        <a:rPr lang="ru-RU" sz="1600" baseline="0" dirty="0" smtClean="0"/>
                        <a:t>нформационных жанрах) – С2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/>
                        <a:t>Производственная практика после 2-го курса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baseline="0" dirty="0" smtClean="0"/>
                        <a:t>(подготовка и</a:t>
                      </a:r>
                      <a:r>
                        <a:rPr lang="ru-RU" sz="1600" baseline="0" dirty="0" smtClean="0"/>
                        <a:t>нформационно-аналитических материалов) – С4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/>
                        <a:t>Теория и практика СМИ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aseline="0" dirty="0" smtClean="0"/>
                        <a:t>Аналитические жанры – С5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err="1" smtClean="0"/>
                        <a:t>Художественно-публицист</a:t>
                      </a:r>
                      <a:r>
                        <a:rPr lang="ru-RU" sz="1600" baseline="0" dirty="0" smtClean="0"/>
                        <a:t>. жанры – С6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aseline="0" dirty="0" smtClean="0"/>
                        <a:t>Конвергентная журналистика и трансформация традиционных жанров – С7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/>
                        <a:t>Творческий практикум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dirty="0" smtClean="0"/>
                        <a:t>Подготовка материалов в аналитических и </a:t>
                      </a:r>
                      <a:r>
                        <a:rPr lang="ru-RU" sz="1600" dirty="0" err="1" smtClean="0"/>
                        <a:t>художественно-публицист</a:t>
                      </a:r>
                      <a:r>
                        <a:rPr lang="ru-RU" sz="1600" dirty="0" smtClean="0"/>
                        <a:t>.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жанрах</a:t>
                      </a:r>
                      <a:r>
                        <a:rPr lang="ru-RU" sz="1600" baseline="0" dirty="0" smtClean="0"/>
                        <a:t> – С6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/>
                        <a:t>- Подготовка материалов международной тематики для разных медиа-платформ – С7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2296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62000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Цели обучения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Реализация </a:t>
                      </a:r>
                    </a:p>
                    <a:p>
                      <a:pPr algn="ctr"/>
                      <a:r>
                        <a:rPr lang="ru-RU" dirty="0" smtClean="0"/>
                        <a:t>(учебная дисциплина</a:t>
                      </a:r>
                      <a:r>
                        <a:rPr lang="ru-RU" baseline="0" dirty="0" smtClean="0"/>
                        <a:t> / семестр)</a:t>
                      </a:r>
                      <a:endParaRPr lang="ru-RU" dirty="0"/>
                    </a:p>
                  </a:txBody>
                  <a:tcPr/>
                </a:tc>
              </a:tr>
              <a:tr h="2743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Формирование представления о политических системах и функционировании СМИ в различных регионах мира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Введение в специальность </a:t>
                      </a:r>
                      <a:r>
                        <a:rPr lang="ru-RU" dirty="0" smtClean="0"/>
                        <a:t>– С1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 smtClean="0"/>
                        <a:t>Работа журналиста-международника за рубежом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baseline="0" dirty="0" smtClean="0"/>
                        <a:t>Международная журналистика и глобальные медиа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baseline="0" dirty="0" smtClean="0"/>
                        <a:t>ОТДЖ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baseline="0" dirty="0" smtClean="0"/>
                        <a:t> Международная информация и международный информационный обмен – С1</a:t>
                      </a:r>
                    </a:p>
                    <a:p>
                      <a:r>
                        <a:rPr lang="ru-RU" b="1" dirty="0" smtClean="0"/>
                        <a:t>Профессионально-творческие студии</a:t>
                      </a:r>
                    </a:p>
                    <a:p>
                      <a:r>
                        <a:rPr lang="ru-RU" dirty="0" smtClean="0"/>
                        <a:t>- Медиа-карта мира –</a:t>
                      </a:r>
                      <a:r>
                        <a:rPr lang="ru-RU" baseline="0" dirty="0" smtClean="0"/>
                        <a:t> С5, С6</a:t>
                      </a:r>
                      <a:endParaRPr lang="ru-RU" dirty="0" smtClean="0"/>
                    </a:p>
                    <a:p>
                      <a:pPr lvl="1">
                        <a:buNone/>
                      </a:pPr>
                      <a:r>
                        <a:rPr lang="ru-RU" dirty="0" smtClean="0"/>
                        <a:t>	</a:t>
                      </a:r>
                      <a:endParaRPr lang="ru-RU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подходы к преподаванию дисциплин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Знакомство с профессией журналиста-международника</a:t>
            </a:r>
          </a:p>
          <a:p>
            <a:r>
              <a:rPr lang="ru-RU" dirty="0" smtClean="0"/>
              <a:t>Освоение творческих методов работы журналиста</a:t>
            </a:r>
          </a:p>
          <a:p>
            <a:r>
              <a:rPr lang="ru-RU" dirty="0" smtClean="0"/>
              <a:t>Обучение навыкам работы в журналистских жанрах (российские и зарубежные стандарты)</a:t>
            </a:r>
          </a:p>
          <a:p>
            <a:r>
              <a:rPr lang="ru-RU" dirty="0" smtClean="0"/>
              <a:t>Формирование представления о политических системах и функционировании СМИ в различных регионах мира</a:t>
            </a:r>
          </a:p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обучения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457200"/>
          <a:ext cx="8991600" cy="6400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3700"/>
                <a:gridCol w="2247900"/>
              </a:tblGrid>
              <a:tr h="833018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Дисциплины кафедры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Семестр</a:t>
                      </a:r>
                      <a:endParaRPr lang="ru-RU" sz="3200" dirty="0"/>
                    </a:p>
                  </a:txBody>
                  <a:tcPr/>
                </a:tc>
              </a:tr>
              <a:tr h="8330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Введение в специальность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</a:tr>
              <a:tr h="16445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Основы творческой деятельности журналиста (ОТДЖ)</a:t>
                      </a: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1, 2</a:t>
                      </a:r>
                      <a:endParaRPr lang="ru-RU" sz="3200" dirty="0"/>
                    </a:p>
                  </a:txBody>
                  <a:tcPr/>
                </a:tc>
              </a:tr>
              <a:tr h="8330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Теория и практика СМИ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5,</a:t>
                      </a:r>
                      <a:r>
                        <a:rPr lang="ru-RU" sz="3200" baseline="0" dirty="0" smtClean="0"/>
                        <a:t> 6, 7, 8</a:t>
                      </a:r>
                      <a:endParaRPr lang="ru-RU" sz="3200" dirty="0"/>
                    </a:p>
                  </a:txBody>
                  <a:tcPr/>
                </a:tc>
              </a:tr>
              <a:tr h="11286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Профессионально-творческие студии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5, 6</a:t>
                      </a:r>
                      <a:endParaRPr lang="ru-RU" sz="3200" dirty="0"/>
                    </a:p>
                  </a:txBody>
                  <a:tcPr/>
                </a:tc>
              </a:tr>
              <a:tr h="11286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Творческий практикум (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внутрисеместровая</a:t>
                      </a: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практика)</a:t>
                      </a: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6, 7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Планирование по семестрам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Введение в специальность</a:t>
            </a:r>
          </a:p>
          <a:p>
            <a:pPr lvl="1"/>
            <a:r>
              <a:rPr lang="ru-RU" dirty="0" smtClean="0"/>
              <a:t>Международная журналистика в системе профессиональной деятельности</a:t>
            </a:r>
          </a:p>
          <a:p>
            <a:pPr lvl="2"/>
            <a:r>
              <a:rPr lang="ru-RU" dirty="0" smtClean="0"/>
              <a:t>Что такое международная журналистика и кто такой журналист-международник</a:t>
            </a:r>
          </a:p>
          <a:p>
            <a:pPr lvl="2"/>
            <a:r>
              <a:rPr lang="ru-RU" dirty="0" smtClean="0"/>
              <a:t>Работа журналиста-международника в России и за рубежом</a:t>
            </a:r>
          </a:p>
          <a:p>
            <a:pPr lvl="2"/>
            <a:r>
              <a:rPr lang="ru-RU" dirty="0" smtClean="0"/>
              <a:t>Международная журналистика и глобальные медиа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 семестр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ОТДЖ</a:t>
            </a:r>
          </a:p>
          <a:p>
            <a:pPr lvl="1"/>
            <a:r>
              <a:rPr lang="ru-RU" dirty="0" smtClean="0"/>
              <a:t>1 модуль</a:t>
            </a:r>
          </a:p>
          <a:p>
            <a:pPr lvl="2"/>
            <a:r>
              <a:rPr lang="ru-RU" dirty="0" smtClean="0"/>
              <a:t>Журналистское познание мира</a:t>
            </a:r>
          </a:p>
          <a:p>
            <a:pPr lvl="2"/>
            <a:r>
              <a:rPr lang="ru-RU" dirty="0" smtClean="0"/>
              <a:t>Международная информация и международный информационный обмен</a:t>
            </a:r>
          </a:p>
          <a:p>
            <a:pPr lvl="1"/>
            <a:r>
              <a:rPr lang="ru-RU" dirty="0" smtClean="0"/>
              <a:t>2 модуль</a:t>
            </a:r>
          </a:p>
          <a:p>
            <a:pPr lvl="2"/>
            <a:r>
              <a:rPr lang="ru-RU" dirty="0" smtClean="0"/>
              <a:t>Система журналистских жанров</a:t>
            </a:r>
          </a:p>
          <a:p>
            <a:pPr lvl="2"/>
            <a:r>
              <a:rPr lang="ru-RU" dirty="0" smtClean="0"/>
              <a:t>Основы информационных жанров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семестр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ОТДЖ</a:t>
            </a:r>
          </a:p>
          <a:p>
            <a:pPr lvl="1"/>
            <a:r>
              <a:rPr lang="ru-RU" dirty="0" smtClean="0"/>
              <a:t>1 модуль</a:t>
            </a:r>
          </a:p>
          <a:p>
            <a:pPr lvl="2"/>
            <a:r>
              <a:rPr lang="ru-RU" dirty="0" smtClean="0"/>
              <a:t>Журналистика как творчество</a:t>
            </a:r>
          </a:p>
          <a:p>
            <a:pPr lvl="1"/>
            <a:r>
              <a:rPr lang="ru-RU" dirty="0" smtClean="0"/>
              <a:t>2 модуль</a:t>
            </a:r>
          </a:p>
          <a:p>
            <a:pPr lvl="2"/>
            <a:r>
              <a:rPr lang="ru-RU" dirty="0" smtClean="0"/>
              <a:t>Информационные жанры (продолжение)</a:t>
            </a:r>
          </a:p>
          <a:p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семестр</a:t>
            </a:r>
            <a:endParaRPr lang="ru-RU" dirty="0"/>
          </a:p>
        </p:txBody>
      </p:sp>
      <p:grpSp>
        <p:nvGrpSpPr>
          <p:cNvPr id="6" name="Group 5"/>
          <p:cNvGrpSpPr/>
          <p:nvPr/>
        </p:nvGrpSpPr>
        <p:grpSpPr>
          <a:xfrm>
            <a:off x="838200" y="3581400"/>
            <a:ext cx="7848600" cy="2438400"/>
            <a:chOff x="762000" y="3429000"/>
            <a:chExt cx="7696200" cy="2590800"/>
          </a:xfrm>
        </p:grpSpPr>
        <p:sp>
          <p:nvSpPr>
            <p:cNvPr id="4" name="Down Arrow 3"/>
            <p:cNvSpPr/>
            <p:nvPr/>
          </p:nvSpPr>
          <p:spPr>
            <a:xfrm>
              <a:off x="4419600" y="3429000"/>
              <a:ext cx="484632" cy="97840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Rectangle 4"/>
            <p:cNvSpPr/>
            <p:nvPr/>
          </p:nvSpPr>
          <p:spPr>
            <a:xfrm>
              <a:off x="762000" y="4648200"/>
              <a:ext cx="7696200" cy="1371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/>
                <a:t>Учебно-ознакомительная практика после первого курса</a:t>
              </a:r>
            </a:p>
            <a:p>
              <a:pPr algn="ctr"/>
              <a:r>
                <a:rPr lang="ru-RU" sz="2000" dirty="0" smtClean="0"/>
                <a:t>(подготовка материалов в информационных жанрах)</a:t>
              </a:r>
            </a:p>
            <a:p>
              <a:pPr algn="ctr"/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Теория и практика СМИ</a:t>
            </a:r>
          </a:p>
          <a:p>
            <a:pPr lvl="1"/>
            <a:r>
              <a:rPr lang="ru-RU" dirty="0" smtClean="0"/>
              <a:t>Аналитические жанры (российский и зарубежный опыт)</a:t>
            </a:r>
          </a:p>
          <a:p>
            <a:r>
              <a:rPr lang="ru-RU" b="1" dirty="0" smtClean="0"/>
              <a:t>Профессионально-творческие студии</a:t>
            </a:r>
          </a:p>
          <a:p>
            <a:pPr lvl="1"/>
            <a:r>
              <a:rPr lang="ru-RU" dirty="0" smtClean="0"/>
              <a:t>Медиа-карта мира </a:t>
            </a:r>
          </a:p>
          <a:p>
            <a:pPr lvl="1">
              <a:buNone/>
            </a:pPr>
            <a:r>
              <a:rPr lang="ru-RU" dirty="0" smtClean="0"/>
              <a:t>	(изучение истории, политического устройства и системы СМИ различных регионов мира)</a:t>
            </a:r>
          </a:p>
          <a:p>
            <a:pPr lvl="2"/>
            <a:r>
              <a:rPr lang="ru-RU" dirty="0" smtClean="0"/>
              <a:t>Восточная и Центральная Европа</a:t>
            </a:r>
          </a:p>
          <a:p>
            <a:pPr lvl="2"/>
            <a:r>
              <a:rPr lang="ru-RU" dirty="0" smtClean="0"/>
              <a:t>Азиатско-тихоокеанский регион</a:t>
            </a:r>
          </a:p>
          <a:p>
            <a:pPr lvl="2"/>
            <a:r>
              <a:rPr lang="ru-RU" dirty="0" smtClean="0"/>
              <a:t>Индийский </a:t>
            </a:r>
            <a:r>
              <a:rPr lang="ru-RU" dirty="0" err="1" smtClean="0"/>
              <a:t>субрегион</a:t>
            </a:r>
            <a:r>
              <a:rPr lang="ru-RU" dirty="0" smtClean="0"/>
              <a:t> др.</a:t>
            </a: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 семестр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286</TotalTime>
  <Words>530</Words>
  <Application>Microsoft Office PowerPoint</Application>
  <PresentationFormat>Экран (4:3)</PresentationFormat>
  <Paragraphs>143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Concourse</vt:lpstr>
      <vt:lpstr>Преподавание профессиональных дисциплин</vt:lpstr>
      <vt:lpstr>Основные подходы к преподаванию дисциплин</vt:lpstr>
      <vt:lpstr>Цели обучения</vt:lpstr>
      <vt:lpstr>Слайд 4</vt:lpstr>
      <vt:lpstr>Планирование по семестрам</vt:lpstr>
      <vt:lpstr>1 семестр</vt:lpstr>
      <vt:lpstr>1 семестр</vt:lpstr>
      <vt:lpstr>2 семестр</vt:lpstr>
      <vt:lpstr>5 семестр</vt:lpstr>
      <vt:lpstr>6 семестр</vt:lpstr>
      <vt:lpstr>6 семестр</vt:lpstr>
      <vt:lpstr>7 семестр</vt:lpstr>
      <vt:lpstr>8 семестр</vt:lpstr>
      <vt:lpstr>Проблемно-тематическая последовательность в преподавании дисциплин</vt:lpstr>
      <vt:lpstr>Слайд 15</vt:lpstr>
      <vt:lpstr>Слайд 16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Преподавание профессиональных дисциплин</dc:title>
  <dc:creator>AB</dc:creator>
  <cp:lastModifiedBy>l.feshchenko</cp:lastModifiedBy>
  <cp:revision>83</cp:revision>
  <dcterms:created xsi:type="dcterms:W3CDTF">2006-08-16T00:00:00Z</dcterms:created>
  <dcterms:modified xsi:type="dcterms:W3CDTF">2012-02-22T11:32:37Z</dcterms:modified>
</cp:coreProperties>
</file>